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36576000" cy="41549638"/>
  <p:notesSz cx="6858000" cy="9144000"/>
  <p:defaultTextStyle>
    <a:defPPr>
      <a:defRPr lang="en-US"/>
    </a:defPPr>
    <a:lvl1pPr marL="0" algn="l" defTabSz="3749954" rtl="0" eaLnBrk="1" latinLnBrk="0" hangingPunct="1">
      <a:defRPr sz="7382" kern="1200">
        <a:solidFill>
          <a:schemeClr val="tx1"/>
        </a:solidFill>
        <a:latin typeface="+mn-lt"/>
        <a:ea typeface="+mn-ea"/>
        <a:cs typeface="+mn-cs"/>
      </a:defRPr>
    </a:lvl1pPr>
    <a:lvl2pPr marL="1874977" algn="l" defTabSz="3749954" rtl="0" eaLnBrk="1" latinLnBrk="0" hangingPunct="1">
      <a:defRPr sz="7382" kern="1200">
        <a:solidFill>
          <a:schemeClr val="tx1"/>
        </a:solidFill>
        <a:latin typeface="+mn-lt"/>
        <a:ea typeface="+mn-ea"/>
        <a:cs typeface="+mn-cs"/>
      </a:defRPr>
    </a:lvl2pPr>
    <a:lvl3pPr marL="3749954" algn="l" defTabSz="3749954" rtl="0" eaLnBrk="1" latinLnBrk="0" hangingPunct="1">
      <a:defRPr sz="7382" kern="1200">
        <a:solidFill>
          <a:schemeClr val="tx1"/>
        </a:solidFill>
        <a:latin typeface="+mn-lt"/>
        <a:ea typeface="+mn-ea"/>
        <a:cs typeface="+mn-cs"/>
      </a:defRPr>
    </a:lvl3pPr>
    <a:lvl4pPr marL="5624932" algn="l" defTabSz="3749954" rtl="0" eaLnBrk="1" latinLnBrk="0" hangingPunct="1">
      <a:defRPr sz="7382" kern="1200">
        <a:solidFill>
          <a:schemeClr val="tx1"/>
        </a:solidFill>
        <a:latin typeface="+mn-lt"/>
        <a:ea typeface="+mn-ea"/>
        <a:cs typeface="+mn-cs"/>
      </a:defRPr>
    </a:lvl4pPr>
    <a:lvl5pPr marL="7499909" algn="l" defTabSz="3749954" rtl="0" eaLnBrk="1" latinLnBrk="0" hangingPunct="1">
      <a:defRPr sz="7382" kern="1200">
        <a:solidFill>
          <a:schemeClr val="tx1"/>
        </a:solidFill>
        <a:latin typeface="+mn-lt"/>
        <a:ea typeface="+mn-ea"/>
        <a:cs typeface="+mn-cs"/>
      </a:defRPr>
    </a:lvl5pPr>
    <a:lvl6pPr marL="9374886" algn="l" defTabSz="3749954" rtl="0" eaLnBrk="1" latinLnBrk="0" hangingPunct="1">
      <a:defRPr sz="7382" kern="1200">
        <a:solidFill>
          <a:schemeClr val="tx1"/>
        </a:solidFill>
        <a:latin typeface="+mn-lt"/>
        <a:ea typeface="+mn-ea"/>
        <a:cs typeface="+mn-cs"/>
      </a:defRPr>
    </a:lvl6pPr>
    <a:lvl7pPr marL="11249863" algn="l" defTabSz="3749954" rtl="0" eaLnBrk="1" latinLnBrk="0" hangingPunct="1">
      <a:defRPr sz="7382" kern="1200">
        <a:solidFill>
          <a:schemeClr val="tx1"/>
        </a:solidFill>
        <a:latin typeface="+mn-lt"/>
        <a:ea typeface="+mn-ea"/>
        <a:cs typeface="+mn-cs"/>
      </a:defRPr>
    </a:lvl7pPr>
    <a:lvl8pPr marL="13124840" algn="l" defTabSz="3749954" rtl="0" eaLnBrk="1" latinLnBrk="0" hangingPunct="1">
      <a:defRPr sz="7382" kern="1200">
        <a:solidFill>
          <a:schemeClr val="tx1"/>
        </a:solidFill>
        <a:latin typeface="+mn-lt"/>
        <a:ea typeface="+mn-ea"/>
        <a:cs typeface="+mn-cs"/>
      </a:defRPr>
    </a:lvl8pPr>
    <a:lvl9pPr marL="14999818" algn="l" defTabSz="3749954" rtl="0" eaLnBrk="1" latinLnBrk="0" hangingPunct="1">
      <a:defRPr sz="738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086">
          <p15:clr>
            <a:srgbClr val="A4A3A4"/>
          </p15:clr>
        </p15:guide>
        <p15:guide id="2" pos="1571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1B18"/>
    <a:srgbClr val="30ABF1"/>
    <a:srgbClr val="3C58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34589" autoAdjust="0"/>
    <p:restoredTop sz="86355" autoAdjust="0"/>
  </p:normalViewPr>
  <p:slideViewPr>
    <p:cSldViewPr snapToGrid="0" snapToObjects="1">
      <p:cViewPr>
        <p:scale>
          <a:sx n="45" d="100"/>
          <a:sy n="45" d="100"/>
        </p:scale>
        <p:origin x="5096" y="216"/>
      </p:cViewPr>
      <p:guideLst>
        <p:guide orient="horz" pos="13086"/>
        <p:guide pos="15714"/>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CD8627-93DB-3848-B3BF-FD92404A0A6B}" type="datetimeFigureOut">
              <a:rPr lang="en-US" smtClean="0"/>
              <a:t>8/23/16</a:t>
            </a:fld>
            <a:endParaRPr lang="en-US"/>
          </a:p>
        </p:txBody>
      </p:sp>
      <p:sp>
        <p:nvSpPr>
          <p:cNvPr id="4" name="Slide Image Placeholder 3"/>
          <p:cNvSpPr>
            <a:spLocks noGrp="1" noRot="1" noChangeAspect="1"/>
          </p:cNvSpPr>
          <p:nvPr>
            <p:ph type="sldImg" idx="2"/>
          </p:nvPr>
        </p:nvSpPr>
        <p:spPr>
          <a:xfrm>
            <a:off x="1919288" y="685800"/>
            <a:ext cx="30194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1DDDBA-11E2-1E42-85BD-29241CF6862E}" type="slidenum">
              <a:rPr lang="en-US" smtClean="0"/>
              <a:t>‹#›</a:t>
            </a:fld>
            <a:endParaRPr lang="en-US"/>
          </a:p>
        </p:txBody>
      </p:sp>
    </p:spTree>
    <p:extLst>
      <p:ext uri="{BB962C8B-B14F-4D97-AF65-F5344CB8AC3E}">
        <p14:creationId xmlns:p14="http://schemas.microsoft.com/office/powerpoint/2010/main" val="410907672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1DDDBA-11E2-1E42-85BD-29241CF6862E}" type="slidenum">
              <a:rPr lang="en-US" smtClean="0"/>
              <a:t>1</a:t>
            </a:fld>
            <a:endParaRPr lang="en-US"/>
          </a:p>
        </p:txBody>
      </p:sp>
    </p:spTree>
    <p:extLst>
      <p:ext uri="{BB962C8B-B14F-4D97-AF65-F5344CB8AC3E}">
        <p14:creationId xmlns:p14="http://schemas.microsoft.com/office/powerpoint/2010/main" val="702141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6799909"/>
            <a:ext cx="31089600" cy="14465430"/>
          </a:xfrm>
        </p:spPr>
        <p:txBody>
          <a:bodyPr anchor="b"/>
          <a:lstStyle>
            <a:lvl1pPr algn="ctr">
              <a:defRPr sz="24000"/>
            </a:lvl1pPr>
          </a:lstStyle>
          <a:p>
            <a:r>
              <a:rPr lang="en-US" smtClean="0"/>
              <a:t>Click to edit Master title style</a:t>
            </a:r>
            <a:endParaRPr lang="en-US" dirty="0"/>
          </a:p>
        </p:txBody>
      </p:sp>
      <p:sp>
        <p:nvSpPr>
          <p:cNvPr id="3" name="Subtitle 2"/>
          <p:cNvSpPr>
            <a:spLocks noGrp="1"/>
          </p:cNvSpPr>
          <p:nvPr>
            <p:ph type="subTitle" idx="1"/>
          </p:nvPr>
        </p:nvSpPr>
        <p:spPr>
          <a:xfrm>
            <a:off x="4572000" y="21823181"/>
            <a:ext cx="27432000" cy="10031542"/>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99D1B2C-7FEC-A643-940A-7934DC981F4F}" type="datetimeFigureOut">
              <a:rPr lang="en-US" smtClean="0"/>
              <a:t>8/23/16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44227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9D1B2C-7FEC-A643-940A-7934DC981F4F}" type="datetimeFigureOut">
              <a:rPr lang="en-US" smtClean="0"/>
              <a:t>8/23/16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1690270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2212133"/>
            <a:ext cx="7886700" cy="352113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14602" y="2212133"/>
            <a:ext cx="23202900" cy="3521139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9D1B2C-7FEC-A643-940A-7934DC981F4F}" type="datetimeFigureOut">
              <a:rPr lang="en-US" smtClean="0"/>
              <a:t>8/23/16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1461148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9D1B2C-7FEC-A643-940A-7934DC981F4F}" type="datetimeFigureOut">
              <a:rPr lang="en-US" smtClean="0"/>
              <a:t>8/23/16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846938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10358568"/>
            <a:ext cx="31546800" cy="17283492"/>
          </a:xfrm>
        </p:spPr>
        <p:txBody>
          <a:bodyPr anchor="b"/>
          <a:lstStyle>
            <a:lvl1pPr>
              <a:defRPr sz="24000"/>
            </a:lvl1pPr>
          </a:lstStyle>
          <a:p>
            <a:r>
              <a:rPr lang="en-US" smtClean="0"/>
              <a:t>Click to edit Master title style</a:t>
            </a:r>
            <a:endParaRPr lang="en-US" dirty="0"/>
          </a:p>
        </p:txBody>
      </p:sp>
      <p:sp>
        <p:nvSpPr>
          <p:cNvPr id="3" name="Text Placeholder 2"/>
          <p:cNvSpPr>
            <a:spLocks noGrp="1"/>
          </p:cNvSpPr>
          <p:nvPr>
            <p:ph type="body" idx="1"/>
          </p:nvPr>
        </p:nvSpPr>
        <p:spPr>
          <a:xfrm>
            <a:off x="2495552" y="27805569"/>
            <a:ext cx="31546800" cy="9088980"/>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9D1B2C-7FEC-A643-940A-7934DC981F4F}" type="datetimeFigureOut">
              <a:rPr lang="en-US" smtClean="0"/>
              <a:t>8/23/16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969320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14600" y="11060667"/>
            <a:ext cx="15544800" cy="263628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8516600" y="11060667"/>
            <a:ext cx="15544800" cy="263628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99D1B2C-7FEC-A643-940A-7934DC981F4F}" type="datetimeFigureOut">
              <a:rPr lang="en-US" smtClean="0"/>
              <a:t>8/23/16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552579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212143"/>
            <a:ext cx="31546800" cy="803100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519368" y="10185435"/>
            <a:ext cx="15473360" cy="4991724"/>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4" name="Content Placeholder 3"/>
          <p:cNvSpPr>
            <a:spLocks noGrp="1"/>
          </p:cNvSpPr>
          <p:nvPr>
            <p:ph sz="half" idx="2"/>
          </p:nvPr>
        </p:nvSpPr>
        <p:spPr>
          <a:xfrm>
            <a:off x="2519368" y="15177160"/>
            <a:ext cx="15473360" cy="223233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8516602" y="10185435"/>
            <a:ext cx="15549564" cy="4991724"/>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6" name="Content Placeholder 5"/>
          <p:cNvSpPr>
            <a:spLocks noGrp="1"/>
          </p:cNvSpPr>
          <p:nvPr>
            <p:ph sz="quarter" idx="4"/>
          </p:nvPr>
        </p:nvSpPr>
        <p:spPr>
          <a:xfrm>
            <a:off x="18516602" y="15177160"/>
            <a:ext cx="15549564" cy="223233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99D1B2C-7FEC-A643-940A-7934DC981F4F}" type="datetimeFigureOut">
              <a:rPr lang="en-US" smtClean="0"/>
              <a:t>8/23/16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1486215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99D1B2C-7FEC-A643-940A-7934DC981F4F}" type="datetimeFigureOut">
              <a:rPr lang="en-US" smtClean="0"/>
              <a:t>8/23/16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1443996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D1B2C-7FEC-A643-940A-7934DC981F4F}" type="datetimeFigureOut">
              <a:rPr lang="en-US" smtClean="0"/>
              <a:t>8/23/16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542144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769976"/>
            <a:ext cx="11796712" cy="9694916"/>
          </a:xfrm>
        </p:spPr>
        <p:txBody>
          <a:bodyPr anchor="b"/>
          <a:lstStyle>
            <a:lvl1pPr>
              <a:defRPr sz="12800"/>
            </a:lvl1pPr>
          </a:lstStyle>
          <a:p>
            <a:r>
              <a:rPr lang="en-US" smtClean="0"/>
              <a:t>Click to edit Master title style</a:t>
            </a:r>
            <a:endParaRPr lang="en-US" dirty="0"/>
          </a:p>
        </p:txBody>
      </p:sp>
      <p:sp>
        <p:nvSpPr>
          <p:cNvPr id="3" name="Content Placeholder 2"/>
          <p:cNvSpPr>
            <a:spLocks noGrp="1"/>
          </p:cNvSpPr>
          <p:nvPr>
            <p:ph idx="1"/>
          </p:nvPr>
        </p:nvSpPr>
        <p:spPr>
          <a:xfrm>
            <a:off x="15549564" y="5982388"/>
            <a:ext cx="18516600" cy="29527173"/>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9364" y="12464892"/>
            <a:ext cx="11796712" cy="23092753"/>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9D1B2C-7FEC-A643-940A-7934DC981F4F}" type="datetimeFigureOut">
              <a:rPr lang="en-US" smtClean="0"/>
              <a:t>8/23/16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53060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769976"/>
            <a:ext cx="11796712" cy="9694916"/>
          </a:xfrm>
        </p:spPr>
        <p:txBody>
          <a:bodyPr anchor="b"/>
          <a:lstStyle>
            <a:lvl1pPr>
              <a:defRPr sz="1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549564" y="5982388"/>
            <a:ext cx="18516600" cy="29527173"/>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19364" y="12464892"/>
            <a:ext cx="11796712" cy="23092753"/>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9D1B2C-7FEC-A643-940A-7934DC981F4F}" type="datetimeFigureOut">
              <a:rPr lang="en-US" smtClean="0"/>
              <a:t>8/23/16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5798074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2212143"/>
            <a:ext cx="31546800" cy="8031009"/>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14600" y="11060667"/>
            <a:ext cx="31546800" cy="2636286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514600" y="38510368"/>
            <a:ext cx="8229600" cy="2212134"/>
          </a:xfrm>
          <a:prstGeom prst="rect">
            <a:avLst/>
          </a:prstGeom>
        </p:spPr>
        <p:txBody>
          <a:bodyPr vert="horz" lIns="91440" tIns="45720" rIns="91440" bIns="45720" rtlCol="0" anchor="ctr"/>
          <a:lstStyle>
            <a:lvl1pPr algn="l">
              <a:defRPr sz="4800">
                <a:solidFill>
                  <a:schemeClr val="tx1">
                    <a:tint val="75000"/>
                  </a:schemeClr>
                </a:solidFill>
              </a:defRPr>
            </a:lvl1pPr>
          </a:lstStyle>
          <a:p>
            <a:fld id="{D99D1B2C-7FEC-A643-940A-7934DC981F4F}" type="datetimeFigureOut">
              <a:rPr lang="en-US" smtClean="0"/>
              <a:t>8/23/16</a:t>
            </a:fld>
            <a:endParaRPr lang="en-US"/>
          </a:p>
        </p:txBody>
      </p:sp>
      <p:sp>
        <p:nvSpPr>
          <p:cNvPr id="5" name="Footer Placeholder 4"/>
          <p:cNvSpPr>
            <a:spLocks noGrp="1"/>
          </p:cNvSpPr>
          <p:nvPr>
            <p:ph type="ftr" sz="quarter" idx="3"/>
          </p:nvPr>
        </p:nvSpPr>
        <p:spPr>
          <a:xfrm>
            <a:off x="12115800" y="38510368"/>
            <a:ext cx="12344400" cy="2212134"/>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38510368"/>
            <a:ext cx="8229600" cy="2212134"/>
          </a:xfrm>
          <a:prstGeom prst="rect">
            <a:avLst/>
          </a:prstGeom>
        </p:spPr>
        <p:txBody>
          <a:bodyPr vert="horz" lIns="91440" tIns="45720" rIns="91440" bIns="45720" rtlCol="0" anchor="ctr"/>
          <a:lstStyle>
            <a:lvl1pPr algn="r">
              <a:defRPr sz="4800">
                <a:solidFill>
                  <a:schemeClr val="tx1">
                    <a:tint val="75000"/>
                  </a:schemeClr>
                </a:solidFill>
              </a:defRPr>
            </a:lvl1pPr>
          </a:lstStyle>
          <a:p>
            <a:fld id="{692FF19A-555B-134D-AEFE-81A7C1130558}" type="slidenum">
              <a:rPr lang="en-US" smtClean="0"/>
              <a:t>‹#›</a:t>
            </a:fld>
            <a:endParaRPr lang="en-US"/>
          </a:p>
        </p:txBody>
      </p:sp>
    </p:spTree>
    <p:extLst>
      <p:ext uri="{BB962C8B-B14F-4D97-AF65-F5344CB8AC3E}">
        <p14:creationId xmlns:p14="http://schemas.microsoft.com/office/powerpoint/2010/main" val="16751325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20" Type="http://schemas.openxmlformats.org/officeDocument/2006/relationships/image" Target="../media/image14.png"/><Relationship Id="rId21" Type="http://schemas.openxmlformats.org/officeDocument/2006/relationships/image" Target="../media/image15.tiff"/><Relationship Id="rId22" Type="http://schemas.openxmlformats.org/officeDocument/2006/relationships/image" Target="../media/image16.tiff"/><Relationship Id="rId23" Type="http://schemas.openxmlformats.org/officeDocument/2006/relationships/image" Target="../media/image17.png"/><Relationship Id="rId24" Type="http://schemas.openxmlformats.org/officeDocument/2006/relationships/image" Target="../media/image18.jpeg"/><Relationship Id="rId25" Type="http://schemas.microsoft.com/office/2007/relationships/hdphoto" Target="../media/hdphoto1.wdp"/><Relationship Id="rId26" Type="http://schemas.openxmlformats.org/officeDocument/2006/relationships/image" Target="../media/image19.jpeg"/><Relationship Id="rId27" Type="http://schemas.microsoft.com/office/2007/relationships/hdphoto" Target="../media/hdphoto2.wdp"/><Relationship Id="rId28" Type="http://schemas.openxmlformats.org/officeDocument/2006/relationships/image" Target="../media/image20.png"/><Relationship Id="rId29" Type="http://schemas.openxmlformats.org/officeDocument/2006/relationships/image" Target="../media/image21.png"/><Relationship Id="rId30" Type="http://schemas.openxmlformats.org/officeDocument/2006/relationships/image" Target="../media/image22.png"/><Relationship Id="rId31" Type="http://schemas.openxmlformats.org/officeDocument/2006/relationships/image" Target="../media/image23.emf"/><Relationship Id="rId10" Type="http://schemas.openxmlformats.org/officeDocument/2006/relationships/hyperlink" Target="https://cran.r-project.org/package=Rfacebook" TargetMode="External"/><Relationship Id="rId11" Type="http://schemas.openxmlformats.org/officeDocument/2006/relationships/hyperlink" Target="https://cran.r-project.org/package=twitteR" TargetMode="External"/><Relationship Id="rId12" Type="http://schemas.openxmlformats.org/officeDocument/2006/relationships/hyperlink" Target="https://CRAN.R-project.org/package=SocialMediaLab" TargetMode="External"/><Relationship Id="rId13" Type="http://schemas.openxmlformats.org/officeDocument/2006/relationships/hyperlink" Target="https://github.com/mjockers/syuzhet" TargetMode="External"/><Relationship Id="rId14" Type="http://schemas.openxmlformats.org/officeDocument/2006/relationships/image" Target="../media/image8.tiff"/><Relationship Id="rId15" Type="http://schemas.openxmlformats.org/officeDocument/2006/relationships/image" Target="../media/image9.png"/><Relationship Id="rId16" Type="http://schemas.openxmlformats.org/officeDocument/2006/relationships/image" Target="../media/image10.emf"/><Relationship Id="rId17" Type="http://schemas.openxmlformats.org/officeDocument/2006/relationships/image" Target="../media/image11.emf"/><Relationship Id="rId18" Type="http://schemas.openxmlformats.org/officeDocument/2006/relationships/image" Target="../media/image12.tiff"/><Relationship Id="rId19" Type="http://schemas.openxmlformats.org/officeDocument/2006/relationships/image" Target="../media/image13.tif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emf"/><Relationship Id="rId5" Type="http://schemas.openxmlformats.org/officeDocument/2006/relationships/image" Target="../media/image3.jp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20" y="-349"/>
            <a:ext cx="36699841" cy="41550336"/>
          </a:xfrm>
          <a:prstGeom prst="rect">
            <a:avLst/>
          </a:prstGeom>
        </p:spPr>
      </p:pic>
      <p:pic>
        <p:nvPicPr>
          <p:cNvPr id="128" name="Picture 1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832" y="37814133"/>
            <a:ext cx="35250776" cy="2036649"/>
          </a:xfrm>
          <a:prstGeom prst="rect">
            <a:avLst/>
          </a:prstGeom>
        </p:spPr>
      </p:pic>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831" y="5699858"/>
            <a:ext cx="33943728" cy="1885638"/>
          </a:xfrm>
          <a:prstGeom prst="rect">
            <a:avLst/>
          </a:prstGeom>
        </p:spPr>
      </p:pic>
      <p:sp>
        <p:nvSpPr>
          <p:cNvPr id="38" name="TextBox 37"/>
          <p:cNvSpPr txBox="1"/>
          <p:nvPr/>
        </p:nvSpPr>
        <p:spPr>
          <a:xfrm>
            <a:off x="2767143" y="5483921"/>
            <a:ext cx="30224561" cy="1092607"/>
          </a:xfrm>
          <a:prstGeom prst="rect">
            <a:avLst/>
          </a:prstGeom>
          <a:noFill/>
        </p:spPr>
        <p:txBody>
          <a:bodyPr wrap="square" rtlCol="0">
            <a:spAutoFit/>
          </a:bodyPr>
          <a:lstStyle/>
          <a:p>
            <a:r>
              <a:rPr lang="en-US" sz="6500" dirty="0" smtClean="0">
                <a:latin typeface="Raleway Medium" charset="0"/>
                <a:ea typeface="Raleway Medium" charset="0"/>
                <a:cs typeface="Raleway Medium" charset="0"/>
              </a:rPr>
              <a:t>Research Questions</a:t>
            </a:r>
            <a:endParaRPr lang="en-US" sz="6500" dirty="0">
              <a:latin typeface="Raleway Medium" charset="0"/>
              <a:ea typeface="Raleway Medium" charset="0"/>
              <a:cs typeface="Raleway Medium" charset="0"/>
            </a:endParaRPr>
          </a:p>
        </p:txBody>
      </p:sp>
      <p:sp>
        <p:nvSpPr>
          <p:cNvPr id="40" name="TextBox 39"/>
          <p:cNvSpPr txBox="1"/>
          <p:nvPr/>
        </p:nvSpPr>
        <p:spPr>
          <a:xfrm>
            <a:off x="9127379" y="11593825"/>
            <a:ext cx="4357561" cy="3323987"/>
          </a:xfrm>
          <a:prstGeom prst="rect">
            <a:avLst/>
          </a:prstGeom>
          <a:noFill/>
        </p:spPr>
        <p:txBody>
          <a:bodyPr wrap="square" rtlCol="0">
            <a:spAutoFit/>
          </a:bodyPr>
          <a:lstStyle/>
          <a:p>
            <a:pPr algn="ctr"/>
            <a:r>
              <a:rPr lang="en-US" sz="3000" b="1" dirty="0" smtClean="0">
                <a:latin typeface="Trebuchet MS" charset="0"/>
                <a:ea typeface="Trebuchet MS" charset="0"/>
                <a:cs typeface="Trebuchet MS" charset="0"/>
              </a:rPr>
              <a:t>Twitter Data</a:t>
            </a:r>
            <a:r>
              <a:rPr lang="en-US" sz="3000" b="1" baseline="30000" dirty="0" smtClean="0">
                <a:latin typeface="Trebuchet MS" charset="0"/>
                <a:ea typeface="Trebuchet MS" charset="0"/>
                <a:cs typeface="Trebuchet MS" charset="0"/>
              </a:rPr>
              <a:t>[2]</a:t>
            </a:r>
            <a:endParaRPr lang="en-US" sz="3000" b="1" dirty="0" smtClean="0">
              <a:latin typeface="Trebuchet MS" charset="0"/>
              <a:ea typeface="Trebuchet MS" charset="0"/>
              <a:cs typeface="Trebuchet MS" charset="0"/>
            </a:endParaRPr>
          </a:p>
          <a:p>
            <a:pPr marL="457200" indent="-457200">
              <a:buFont typeface="Arial"/>
              <a:buChar char="•"/>
            </a:pPr>
            <a:r>
              <a:rPr lang="en-US" sz="3000" dirty="0" smtClean="0">
                <a:latin typeface="Trebuchet MS" charset="0"/>
                <a:ea typeface="Trebuchet MS" charset="0"/>
                <a:cs typeface="Trebuchet MS" charset="0"/>
              </a:rPr>
              <a:t>43,409 tweets from 1,296</a:t>
            </a:r>
            <a:r>
              <a:rPr lang="en-US" sz="3000" dirty="0" smtClean="0">
                <a:solidFill>
                  <a:srgbClr val="FF0000"/>
                </a:solidFill>
                <a:latin typeface="Trebuchet MS" charset="0"/>
                <a:ea typeface="Trebuchet MS" charset="0"/>
                <a:cs typeface="Trebuchet MS" charset="0"/>
              </a:rPr>
              <a:t> </a:t>
            </a:r>
            <a:r>
              <a:rPr lang="en-US" sz="3000" dirty="0" smtClean="0">
                <a:latin typeface="Trebuchet MS" charset="0"/>
                <a:ea typeface="Trebuchet MS" charset="0"/>
                <a:cs typeface="Trebuchet MS" charset="0"/>
              </a:rPr>
              <a:t>users between </a:t>
            </a:r>
            <a:r>
              <a:rPr lang="en-US" sz="3000" dirty="0">
                <a:latin typeface="Trebuchet MS" charset="0"/>
                <a:ea typeface="Trebuchet MS" charset="0"/>
                <a:cs typeface="Trebuchet MS" charset="0"/>
              </a:rPr>
              <a:t>2014 to </a:t>
            </a:r>
            <a:r>
              <a:rPr lang="en-US" sz="3000" dirty="0" smtClean="0">
                <a:latin typeface="Trebuchet MS" charset="0"/>
                <a:ea typeface="Trebuchet MS" charset="0"/>
                <a:cs typeface="Trebuchet MS" charset="0"/>
              </a:rPr>
              <a:t>2016</a:t>
            </a:r>
            <a:endParaRPr lang="en-US" sz="3000" dirty="0">
              <a:latin typeface="Trebuchet MS" charset="0"/>
              <a:ea typeface="Trebuchet MS" charset="0"/>
              <a:cs typeface="Trebuchet MS" charset="0"/>
            </a:endParaRPr>
          </a:p>
          <a:p>
            <a:pPr marL="457200" indent="-457200">
              <a:buFont typeface="Arial" charset="0"/>
              <a:buChar char="•"/>
            </a:pPr>
            <a:r>
              <a:rPr lang="en-US" sz="3000" dirty="0" smtClean="0">
                <a:solidFill>
                  <a:srgbClr val="000000"/>
                </a:solidFill>
                <a:latin typeface="Trebuchet MS" charset="0"/>
                <a:ea typeface="Trebuchet MS" charset="0"/>
                <a:cs typeface="Trebuchet MS" charset="0"/>
              </a:rPr>
              <a:t>8,938 </a:t>
            </a:r>
            <a:r>
              <a:rPr lang="en-US" sz="3000" dirty="0">
                <a:latin typeface="Trebuchet MS" charset="0"/>
                <a:ea typeface="Trebuchet MS" charset="0"/>
                <a:cs typeface="Trebuchet MS" charset="0"/>
              </a:rPr>
              <a:t>A</a:t>
            </a:r>
            <a:r>
              <a:rPr lang="en-US" sz="3000" dirty="0" smtClean="0">
                <a:latin typeface="Trebuchet MS" charset="0"/>
                <a:ea typeface="Trebuchet MS" charset="0"/>
                <a:cs typeface="Trebuchet MS" charset="0"/>
              </a:rPr>
              <a:t>rmy/military related </a:t>
            </a:r>
            <a:r>
              <a:rPr lang="en-US" sz="3000" dirty="0" err="1" smtClean="0">
                <a:latin typeface="Trebuchet MS" charset="0"/>
                <a:ea typeface="Trebuchet MS" charset="0"/>
                <a:cs typeface="Trebuchet MS" charset="0"/>
              </a:rPr>
              <a:t>hashtags</a:t>
            </a:r>
            <a:endParaRPr lang="en-US" sz="3000" dirty="0" smtClean="0">
              <a:latin typeface="Trebuchet MS" charset="0"/>
              <a:ea typeface="Trebuchet MS" charset="0"/>
              <a:cs typeface="Trebuchet MS" charset="0"/>
            </a:endParaRPr>
          </a:p>
          <a:p>
            <a:pPr marL="457200" indent="-457200">
              <a:buFont typeface="Arial" charset="0"/>
              <a:buChar char="•"/>
            </a:pPr>
            <a:endParaRPr lang="en-US" sz="3000" dirty="0">
              <a:latin typeface="Trebuchet MS" charset="0"/>
              <a:ea typeface="Trebuchet MS" charset="0"/>
              <a:cs typeface="Trebuchet MS" charset="0"/>
            </a:endParaRPr>
          </a:p>
        </p:txBody>
      </p:sp>
      <p:sp>
        <p:nvSpPr>
          <p:cNvPr id="41" name="TextBox 40"/>
          <p:cNvSpPr txBox="1"/>
          <p:nvPr/>
        </p:nvSpPr>
        <p:spPr>
          <a:xfrm>
            <a:off x="2691476" y="11523267"/>
            <a:ext cx="6239990" cy="3570208"/>
          </a:xfrm>
          <a:prstGeom prst="rect">
            <a:avLst/>
          </a:prstGeom>
          <a:noFill/>
        </p:spPr>
        <p:txBody>
          <a:bodyPr wrap="square" rtlCol="0">
            <a:spAutoFit/>
          </a:bodyPr>
          <a:lstStyle/>
          <a:p>
            <a:pPr algn="ctr"/>
            <a:r>
              <a:rPr lang="en-US" sz="3000" b="1" dirty="0" smtClean="0">
                <a:latin typeface="Trebuchet MS" charset="0"/>
                <a:ea typeface="Trebuchet MS" charset="0"/>
                <a:cs typeface="Trebuchet MS" charset="0"/>
              </a:rPr>
              <a:t>Facebook Data</a:t>
            </a:r>
            <a:r>
              <a:rPr lang="en-US" sz="3000" b="1" baseline="30000" dirty="0" smtClean="0">
                <a:latin typeface="Trebuchet MS" charset="0"/>
                <a:ea typeface="Trebuchet MS" charset="0"/>
                <a:cs typeface="Trebuchet MS" charset="0"/>
              </a:rPr>
              <a:t>[1]</a:t>
            </a:r>
            <a:endParaRPr lang="en-US" sz="3000" b="1" dirty="0" smtClean="0">
              <a:latin typeface="Trebuchet MS" charset="0"/>
              <a:ea typeface="Trebuchet MS" charset="0"/>
              <a:cs typeface="Trebuchet MS" charset="0"/>
            </a:endParaRPr>
          </a:p>
          <a:p>
            <a:pPr marL="457200" indent="-457200">
              <a:buFont typeface="Arial" charset="0"/>
              <a:buChar char="•"/>
            </a:pPr>
            <a:r>
              <a:rPr lang="en-US" sz="2800" dirty="0" smtClean="0">
                <a:latin typeface="Trebuchet MS" charset="0"/>
                <a:ea typeface="Trebuchet MS" charset="0"/>
                <a:cs typeface="Trebuchet MS" charset="0"/>
              </a:rPr>
              <a:t>34 Army/military related pages</a:t>
            </a:r>
          </a:p>
          <a:p>
            <a:pPr marL="457200" indent="-457200">
              <a:buFont typeface="Arial" charset="0"/>
              <a:buChar char="•"/>
            </a:pPr>
            <a:r>
              <a:rPr lang="en-US" sz="2800" dirty="0" smtClean="0">
                <a:latin typeface="Trebuchet MS" charset="0"/>
                <a:ea typeface="Trebuchet MS" charset="0"/>
                <a:cs typeface="Trebuchet MS" charset="0"/>
              </a:rPr>
              <a:t>Pages grouped in 6 categories: Army Bases, Official Army, Unofficial Army, Unofficial Military, Army Family, and Military Family </a:t>
            </a:r>
          </a:p>
          <a:p>
            <a:pPr marL="457200" indent="-457200">
              <a:buFont typeface="Arial" charset="0"/>
              <a:buChar char="•"/>
            </a:pPr>
            <a:r>
              <a:rPr lang="en-US" sz="2800" dirty="0" smtClean="0">
                <a:latin typeface="Trebuchet MS" charset="0"/>
                <a:ea typeface="Trebuchet MS" charset="0"/>
                <a:cs typeface="Trebuchet MS" charset="0"/>
              </a:rPr>
              <a:t>6,089,415 comments from 191,342 posts</a:t>
            </a:r>
            <a:r>
              <a:rPr lang="en-US" sz="2800" dirty="0" smtClean="0">
                <a:solidFill>
                  <a:srgbClr val="FF0000"/>
                </a:solidFill>
                <a:latin typeface="Trebuchet MS" charset="0"/>
                <a:ea typeface="Trebuchet MS" charset="0"/>
                <a:cs typeface="Trebuchet MS" charset="0"/>
              </a:rPr>
              <a:t> </a:t>
            </a:r>
            <a:r>
              <a:rPr lang="en-US" sz="2800" dirty="0">
                <a:latin typeface="Trebuchet MS" charset="0"/>
                <a:ea typeface="Trebuchet MS" charset="0"/>
                <a:cs typeface="Trebuchet MS" charset="0"/>
              </a:rPr>
              <a:t>until July 5, </a:t>
            </a:r>
            <a:r>
              <a:rPr lang="en-US" sz="2800" dirty="0" smtClean="0">
                <a:latin typeface="Trebuchet MS" charset="0"/>
                <a:ea typeface="Trebuchet MS" charset="0"/>
                <a:cs typeface="Trebuchet MS" charset="0"/>
              </a:rPr>
              <a:t>2016</a:t>
            </a:r>
            <a:endParaRPr lang="en-US" sz="2800" dirty="0">
              <a:latin typeface="Trebuchet MS" charset="0"/>
              <a:ea typeface="Trebuchet MS" charset="0"/>
              <a:cs typeface="Trebuchet MS" charset="0"/>
            </a:endParaRPr>
          </a:p>
        </p:txBody>
      </p:sp>
      <p:sp>
        <p:nvSpPr>
          <p:cNvPr id="42" name="TextBox 41"/>
          <p:cNvSpPr txBox="1"/>
          <p:nvPr/>
        </p:nvSpPr>
        <p:spPr>
          <a:xfrm>
            <a:off x="13565607" y="11563028"/>
            <a:ext cx="7469720" cy="4247317"/>
          </a:xfrm>
          <a:prstGeom prst="rect">
            <a:avLst/>
          </a:prstGeom>
          <a:noFill/>
        </p:spPr>
        <p:txBody>
          <a:bodyPr wrap="square" rtlCol="0">
            <a:spAutoFit/>
          </a:bodyPr>
          <a:lstStyle/>
          <a:p>
            <a:pPr algn="ctr"/>
            <a:r>
              <a:rPr lang="en-US" sz="3000" b="1" dirty="0" smtClean="0">
                <a:latin typeface="Trebuchet MS" charset="0"/>
                <a:ea typeface="Trebuchet MS" charset="0"/>
                <a:cs typeface="Trebuchet MS" charset="0"/>
              </a:rPr>
              <a:t>   YouTube Data</a:t>
            </a:r>
            <a:r>
              <a:rPr lang="en-US" sz="3000" b="1" baseline="30000" dirty="0" smtClean="0">
                <a:latin typeface="Trebuchet MS" charset="0"/>
                <a:ea typeface="Trebuchet MS" charset="0"/>
                <a:cs typeface="Trebuchet MS" charset="0"/>
              </a:rPr>
              <a:t>[3]</a:t>
            </a:r>
            <a:endParaRPr lang="en-US" sz="3000" b="1" dirty="0" smtClean="0">
              <a:latin typeface="Trebuchet MS" charset="0"/>
              <a:ea typeface="Trebuchet MS" charset="0"/>
              <a:cs typeface="Trebuchet MS" charset="0"/>
            </a:endParaRPr>
          </a:p>
          <a:p>
            <a:pPr marL="457200" indent="-457200">
              <a:buFont typeface="Arial" charset="0"/>
              <a:buChar char="•"/>
            </a:pPr>
            <a:r>
              <a:rPr lang="en-US" sz="3000" dirty="0" smtClean="0">
                <a:latin typeface="Trebuchet MS" charset="0"/>
                <a:ea typeface="Trebuchet MS" charset="0"/>
                <a:cs typeface="Trebuchet MS" charset="0"/>
              </a:rPr>
              <a:t>68 videos on 10 different topics such as education (e.g., college, GI bill), health (e.g. suicide, PTSD), quality of life (e.g., life on base, mail, food), sexual assault of women, and transgender </a:t>
            </a:r>
          </a:p>
          <a:p>
            <a:pPr marL="457200" indent="-457200">
              <a:buFont typeface="Arial" charset="0"/>
              <a:buChar char="•"/>
            </a:pPr>
            <a:r>
              <a:rPr lang="en-US" sz="3000" dirty="0" smtClean="0">
                <a:latin typeface="Trebuchet MS" charset="0"/>
                <a:ea typeface="Trebuchet MS" charset="0"/>
                <a:cs typeface="Trebuchet MS" charset="0"/>
              </a:rPr>
              <a:t>9,791 comments from the videos</a:t>
            </a:r>
          </a:p>
          <a:p>
            <a:pPr marL="457200" indent="-457200">
              <a:buFont typeface="Arial" charset="0"/>
              <a:buChar char="•"/>
            </a:pPr>
            <a:endParaRPr lang="en-US" sz="3000" dirty="0">
              <a:latin typeface="Trebuchet MS" charset="0"/>
              <a:ea typeface="Trebuchet MS" charset="0"/>
              <a:cs typeface="Trebuchet MS" charset="0"/>
            </a:endParaRPr>
          </a:p>
        </p:txBody>
      </p:sp>
      <p:pic>
        <p:nvPicPr>
          <p:cNvPr id="43" name="Picture 42"/>
          <p:cNvPicPr>
            <a:picLocks noChangeAspect="1"/>
          </p:cNvPicPr>
          <p:nvPr/>
        </p:nvPicPr>
        <p:blipFill rotWithShape="1">
          <a:blip r:embed="rId4">
            <a:extLst>
              <a:ext uri="{28A0092B-C50C-407E-A947-70E740481C1C}">
                <a14:useLocalDpi xmlns:a14="http://schemas.microsoft.com/office/drawing/2010/main" val="0"/>
              </a:ext>
            </a:extLst>
          </a:blip>
          <a:srcRect r="39783"/>
          <a:stretch/>
        </p:blipFill>
        <p:spPr>
          <a:xfrm>
            <a:off x="1068831" y="15376602"/>
            <a:ext cx="19916124" cy="1885638"/>
          </a:xfrm>
          <a:prstGeom prst="rect">
            <a:avLst/>
          </a:prstGeom>
        </p:spPr>
      </p:pic>
      <p:sp>
        <p:nvSpPr>
          <p:cNvPr id="44" name="TextBox 43"/>
          <p:cNvSpPr txBox="1"/>
          <p:nvPr/>
        </p:nvSpPr>
        <p:spPr>
          <a:xfrm>
            <a:off x="2919933" y="15185737"/>
            <a:ext cx="30224561" cy="1092607"/>
          </a:xfrm>
          <a:prstGeom prst="rect">
            <a:avLst/>
          </a:prstGeom>
          <a:noFill/>
        </p:spPr>
        <p:txBody>
          <a:bodyPr wrap="square" rtlCol="0">
            <a:spAutoFit/>
          </a:bodyPr>
          <a:lstStyle/>
          <a:p>
            <a:r>
              <a:rPr lang="en-US" sz="6500" dirty="0" smtClean="0">
                <a:latin typeface="Raleway Medium" charset="0"/>
                <a:ea typeface="Raleway Medium" charset="0"/>
                <a:cs typeface="Raleway Medium" charset="0"/>
              </a:rPr>
              <a:t>Analysis</a:t>
            </a:r>
            <a:endParaRPr lang="en-US" sz="6500" dirty="0">
              <a:latin typeface="Raleway Medium" charset="0"/>
              <a:ea typeface="Raleway Medium" charset="0"/>
              <a:cs typeface="Raleway Medium" charset="0"/>
            </a:endParaRPr>
          </a:p>
        </p:txBody>
      </p:sp>
      <p:pic>
        <p:nvPicPr>
          <p:cNvPr id="48" name="Picture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8646" y="11563028"/>
            <a:ext cx="539496" cy="539496"/>
          </a:xfrm>
          <a:prstGeom prst="rect">
            <a:avLst/>
          </a:prstGeom>
        </p:spPr>
      </p:pic>
      <p:sp>
        <p:nvSpPr>
          <p:cNvPr id="51" name="TextBox 50"/>
          <p:cNvSpPr txBox="1"/>
          <p:nvPr/>
        </p:nvSpPr>
        <p:spPr>
          <a:xfrm>
            <a:off x="2812501" y="8693518"/>
            <a:ext cx="30224561" cy="1092607"/>
          </a:xfrm>
          <a:prstGeom prst="rect">
            <a:avLst/>
          </a:prstGeom>
          <a:noFill/>
        </p:spPr>
        <p:txBody>
          <a:bodyPr wrap="square" rtlCol="0">
            <a:spAutoFit/>
          </a:bodyPr>
          <a:lstStyle/>
          <a:p>
            <a:r>
              <a:rPr lang="en-US" sz="6500" dirty="0" smtClean="0">
                <a:latin typeface="Raleway Medium" charset="0"/>
                <a:ea typeface="Raleway Medium" charset="0"/>
                <a:cs typeface="Raleway Medium" charset="0"/>
              </a:rPr>
              <a:t>Data &amp; Methods</a:t>
            </a:r>
          </a:p>
        </p:txBody>
      </p:sp>
      <p:sp>
        <p:nvSpPr>
          <p:cNvPr id="52" name="TextBox 51"/>
          <p:cNvSpPr txBox="1"/>
          <p:nvPr/>
        </p:nvSpPr>
        <p:spPr>
          <a:xfrm>
            <a:off x="2686123" y="6686207"/>
            <a:ext cx="31565727" cy="1938992"/>
          </a:xfrm>
          <a:prstGeom prst="rect">
            <a:avLst/>
          </a:prstGeom>
          <a:noFill/>
        </p:spPr>
        <p:txBody>
          <a:bodyPr wrap="square" rtlCol="0">
            <a:spAutoFit/>
          </a:bodyPr>
          <a:lstStyle/>
          <a:p>
            <a:r>
              <a:rPr lang="is-IS" sz="3000" dirty="0" smtClean="0">
                <a:latin typeface="Trebuchet MS" charset="0"/>
              </a:rPr>
              <a:t>Social media offers a new opportunity to capture Soldiers’ well-being and/or concerns about the Army. This exploratory study aims to understand the use of social media by the U.S. Army population. We use data from various social media platforms to address the following questions:</a:t>
            </a:r>
          </a:p>
          <a:p>
            <a:pPr marL="457200" indent="-457200">
              <a:buFont typeface="Arial"/>
              <a:buChar char="•"/>
            </a:pPr>
            <a:r>
              <a:rPr lang="is-IS" sz="3000" dirty="0" smtClean="0">
                <a:latin typeface="Trebuchet MS" charset="0"/>
              </a:rPr>
              <a:t>Are there differences in topics and sentiments across groups (e.g., Soldiers vs. </a:t>
            </a:r>
            <a:r>
              <a:rPr lang="en-US" sz="3000" dirty="0">
                <a:latin typeface="Trebuchet MS" charset="0"/>
              </a:rPr>
              <a:t>f</a:t>
            </a:r>
            <a:r>
              <a:rPr lang="is-IS" sz="3000" dirty="0" smtClean="0">
                <a:latin typeface="Trebuchet MS" charset="0"/>
              </a:rPr>
              <a:t>amily) and </a:t>
            </a:r>
            <a:r>
              <a:rPr lang="is-IS" sz="3000" dirty="0">
                <a:latin typeface="Trebuchet MS" charset="0"/>
              </a:rPr>
              <a:t>across social media </a:t>
            </a:r>
            <a:r>
              <a:rPr lang="is-IS" sz="3000" dirty="0" smtClean="0">
                <a:latin typeface="Trebuchet MS" charset="0"/>
              </a:rPr>
              <a:t>venues? </a:t>
            </a:r>
          </a:p>
          <a:p>
            <a:pPr marL="457200" indent="-457200">
              <a:buFont typeface="Arial"/>
              <a:buChar char="•"/>
            </a:pPr>
            <a:r>
              <a:rPr lang="is-IS" sz="3000" dirty="0">
                <a:latin typeface="Trebuchet MS" charset="0"/>
              </a:rPr>
              <a:t>Can we identify determinants of </a:t>
            </a:r>
            <a:r>
              <a:rPr lang="is-IS" sz="3000" dirty="0" smtClean="0">
                <a:latin typeface="Trebuchet MS" charset="0"/>
              </a:rPr>
              <a:t>attrition and changes in policies </a:t>
            </a:r>
            <a:r>
              <a:rPr lang="is-IS" sz="3000" dirty="0">
                <a:latin typeface="Trebuchet MS" charset="0"/>
              </a:rPr>
              <a:t>through the chatter in social </a:t>
            </a:r>
            <a:r>
              <a:rPr lang="is-IS" sz="3000" dirty="0" smtClean="0">
                <a:latin typeface="Trebuchet MS" charset="0"/>
              </a:rPr>
              <a:t>media?</a:t>
            </a:r>
          </a:p>
        </p:txBody>
      </p:sp>
      <p:sp>
        <p:nvSpPr>
          <p:cNvPr id="53" name="TextBox 52"/>
          <p:cNvSpPr txBox="1"/>
          <p:nvPr/>
        </p:nvSpPr>
        <p:spPr>
          <a:xfrm>
            <a:off x="2692181" y="9848828"/>
            <a:ext cx="17680424" cy="1477328"/>
          </a:xfrm>
          <a:prstGeom prst="rect">
            <a:avLst/>
          </a:prstGeom>
          <a:noFill/>
        </p:spPr>
        <p:txBody>
          <a:bodyPr wrap="square" rtlCol="0">
            <a:spAutoFit/>
          </a:bodyPr>
          <a:lstStyle/>
          <a:p>
            <a:r>
              <a:rPr lang="is-IS" sz="3000" dirty="0" smtClean="0">
                <a:latin typeface="Trebuchet MS" charset="0"/>
              </a:rPr>
              <a:t>The study focuses on Facebook</a:t>
            </a:r>
            <a:r>
              <a:rPr lang="is-IS" sz="3000" dirty="0">
                <a:latin typeface="Trebuchet MS" charset="0"/>
              </a:rPr>
              <a:t>, </a:t>
            </a:r>
            <a:r>
              <a:rPr lang="is-IS" sz="3000" dirty="0" smtClean="0">
                <a:latin typeface="Trebuchet MS" charset="0"/>
              </a:rPr>
              <a:t>Twitter, and YouTube as they are the most commonly used social media platforms. They provide users with a free application programming interface (API) that facilitates the collection of the data.</a:t>
            </a:r>
            <a:endParaRPr lang="en-US" sz="3000" dirty="0">
              <a:latin typeface="Trebuchet MS" charset="0"/>
            </a:endParaRPr>
          </a:p>
        </p:txBody>
      </p:sp>
      <p:sp>
        <p:nvSpPr>
          <p:cNvPr id="58" name="Rounded Rectangle 57"/>
          <p:cNvSpPr/>
          <p:nvPr/>
        </p:nvSpPr>
        <p:spPr>
          <a:xfrm>
            <a:off x="2907879" y="16606760"/>
            <a:ext cx="9452893" cy="900074"/>
          </a:xfrm>
          <a:prstGeom prst="roundRect">
            <a:avLst/>
          </a:prstGeom>
          <a:solidFill>
            <a:srgbClr val="7671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0" dirty="0" smtClean="0">
                <a:latin typeface="Trebuchet MS" charset="0"/>
              </a:rPr>
              <a:t>Topics by Group</a:t>
            </a:r>
            <a:endParaRPr lang="en-US" sz="6500" dirty="0">
              <a:latin typeface="Trebuchet MS" charset="0"/>
            </a:endParaRPr>
          </a:p>
        </p:txBody>
      </p:sp>
      <p:pic>
        <p:nvPicPr>
          <p:cNvPr id="59" name="Picture 5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1208" y="16606760"/>
            <a:ext cx="900074" cy="900074"/>
          </a:xfrm>
          <a:prstGeom prst="rect">
            <a:avLst/>
          </a:prstGeom>
        </p:spPr>
      </p:pic>
      <p:sp>
        <p:nvSpPr>
          <p:cNvPr id="60" name="Rounded Rectangle 59"/>
          <p:cNvSpPr/>
          <p:nvPr/>
        </p:nvSpPr>
        <p:spPr>
          <a:xfrm>
            <a:off x="13575324" y="16607530"/>
            <a:ext cx="10551428" cy="900074"/>
          </a:xfrm>
          <a:prstGeom prst="roundRect">
            <a:avLst/>
          </a:prstGeom>
          <a:solidFill>
            <a:srgbClr val="7671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0" dirty="0" smtClean="0">
                <a:latin typeface="Trebuchet MS" charset="0"/>
              </a:rPr>
              <a:t>    #</a:t>
            </a:r>
            <a:r>
              <a:rPr lang="en-US" sz="6500" dirty="0" err="1" smtClean="0">
                <a:latin typeface="Trebuchet MS" charset="0"/>
              </a:rPr>
              <a:t>Hashtag</a:t>
            </a:r>
            <a:r>
              <a:rPr lang="en-US" sz="6500" dirty="0" smtClean="0">
                <a:latin typeface="Trebuchet MS" charset="0"/>
              </a:rPr>
              <a:t> Sentiments</a:t>
            </a:r>
            <a:endParaRPr lang="en-US" sz="6500" dirty="0">
              <a:latin typeface="Trebuchet MS" charset="0"/>
            </a:endParaRPr>
          </a:p>
        </p:txBody>
      </p:sp>
      <p:sp>
        <p:nvSpPr>
          <p:cNvPr id="61" name="Rounded Rectangle 60"/>
          <p:cNvSpPr/>
          <p:nvPr/>
        </p:nvSpPr>
        <p:spPr>
          <a:xfrm>
            <a:off x="24852924" y="16631386"/>
            <a:ext cx="9452893" cy="900074"/>
          </a:xfrm>
          <a:prstGeom prst="roundRect">
            <a:avLst/>
          </a:prstGeom>
          <a:solidFill>
            <a:srgbClr val="7671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0" dirty="0" smtClean="0">
                <a:latin typeface="Trebuchet MS" charset="0"/>
              </a:rPr>
              <a:t>    Sentiments by Topic</a:t>
            </a:r>
            <a:endParaRPr lang="en-US" sz="6500" dirty="0">
              <a:latin typeface="Trebuchet MS" charset="0"/>
            </a:endParaRPr>
          </a:p>
        </p:txBody>
      </p:sp>
      <p:pic>
        <p:nvPicPr>
          <p:cNvPr id="62" name="Picture 6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26013" y="16631386"/>
            <a:ext cx="1278330" cy="900074"/>
          </a:xfrm>
          <a:prstGeom prst="rect">
            <a:avLst/>
          </a:prstGeom>
        </p:spPr>
      </p:pic>
      <p:pic>
        <p:nvPicPr>
          <p:cNvPr id="63" name="Picture 6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54881" y="16594757"/>
            <a:ext cx="1122822" cy="912847"/>
          </a:xfrm>
          <a:prstGeom prst="rect">
            <a:avLst/>
          </a:prstGeom>
        </p:spPr>
      </p:pic>
      <p:sp>
        <p:nvSpPr>
          <p:cNvPr id="64" name="Rounded Rectangle 63"/>
          <p:cNvSpPr/>
          <p:nvPr/>
        </p:nvSpPr>
        <p:spPr>
          <a:xfrm>
            <a:off x="16423609" y="27091300"/>
            <a:ext cx="18014729" cy="912168"/>
          </a:xfrm>
          <a:prstGeom prst="roundRect">
            <a:avLst/>
          </a:prstGeom>
          <a:solidFill>
            <a:srgbClr val="7671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0" dirty="0" smtClean="0">
                <a:latin typeface="Trebuchet MS" charset="0"/>
              </a:rPr>
              <a:t>Identifying Policy Changes Over Time</a:t>
            </a:r>
            <a:endParaRPr lang="en-US" sz="6500" dirty="0">
              <a:latin typeface="Trebuchet MS" charset="0"/>
            </a:endParaRPr>
          </a:p>
        </p:txBody>
      </p:sp>
      <p:pic>
        <p:nvPicPr>
          <p:cNvPr id="65" name="Picture 6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85506" y="27144142"/>
            <a:ext cx="859325" cy="859325"/>
          </a:xfrm>
          <a:prstGeom prst="rect">
            <a:avLst/>
          </a:prstGeom>
        </p:spPr>
      </p:pic>
      <p:pic>
        <p:nvPicPr>
          <p:cNvPr id="66" name="Picture 6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411601" y="27155950"/>
            <a:ext cx="948737" cy="771317"/>
          </a:xfrm>
          <a:prstGeom prst="rect">
            <a:avLst/>
          </a:prstGeom>
        </p:spPr>
      </p:pic>
      <p:sp>
        <p:nvSpPr>
          <p:cNvPr id="68" name="TextBox 67"/>
          <p:cNvSpPr txBox="1"/>
          <p:nvPr/>
        </p:nvSpPr>
        <p:spPr>
          <a:xfrm>
            <a:off x="24852924" y="17562350"/>
            <a:ext cx="10121331" cy="1015663"/>
          </a:xfrm>
          <a:prstGeom prst="rect">
            <a:avLst/>
          </a:prstGeom>
          <a:noFill/>
        </p:spPr>
        <p:txBody>
          <a:bodyPr wrap="square" rtlCol="0">
            <a:spAutoFit/>
          </a:bodyPr>
          <a:lstStyle/>
          <a:p>
            <a:pPr marL="457200" indent="-457200">
              <a:buFont typeface="Arial"/>
              <a:buChar char="•"/>
            </a:pPr>
            <a:r>
              <a:rPr lang="en-US" sz="3000" dirty="0" smtClean="0">
                <a:latin typeface="Trebuchet MS"/>
                <a:cs typeface="Trebuchet MS"/>
              </a:rPr>
              <a:t>Sentiment analysis is used to compare </a:t>
            </a:r>
            <a:r>
              <a:rPr lang="en-US" sz="3000" dirty="0">
                <a:latin typeface="Trebuchet MS"/>
                <a:cs typeface="Trebuchet MS"/>
              </a:rPr>
              <a:t>sentiments about various </a:t>
            </a:r>
            <a:r>
              <a:rPr lang="en-US" sz="3000" dirty="0" smtClean="0">
                <a:latin typeface="Trebuchet MS"/>
                <a:cs typeface="Trebuchet MS"/>
              </a:rPr>
              <a:t>topics.</a:t>
            </a:r>
            <a:r>
              <a:rPr lang="en-US" sz="3000" baseline="30000" dirty="0" smtClean="0">
                <a:latin typeface="Trebuchet MS"/>
                <a:cs typeface="Trebuchet MS"/>
              </a:rPr>
              <a:t>[4]</a:t>
            </a:r>
            <a:r>
              <a:rPr lang="en-US" sz="3000" dirty="0" smtClean="0">
                <a:latin typeface="Trebuchet MS"/>
                <a:cs typeface="Trebuchet MS"/>
              </a:rPr>
              <a:t> </a:t>
            </a:r>
            <a:endParaRPr lang="en-US" sz="3000" dirty="0">
              <a:latin typeface="Trebuchet MS"/>
              <a:cs typeface="Trebuchet MS"/>
            </a:endParaRPr>
          </a:p>
        </p:txBody>
      </p:sp>
      <p:sp>
        <p:nvSpPr>
          <p:cNvPr id="70" name="TextBox 69"/>
          <p:cNvSpPr txBox="1"/>
          <p:nvPr/>
        </p:nvSpPr>
        <p:spPr>
          <a:xfrm>
            <a:off x="13575325" y="17576209"/>
            <a:ext cx="10551428" cy="1015663"/>
          </a:xfrm>
          <a:prstGeom prst="rect">
            <a:avLst/>
          </a:prstGeom>
          <a:noFill/>
        </p:spPr>
        <p:txBody>
          <a:bodyPr wrap="square" rtlCol="0">
            <a:spAutoFit/>
          </a:bodyPr>
          <a:lstStyle/>
          <a:p>
            <a:pPr marL="457200" indent="-457200">
              <a:buFont typeface="Arial"/>
              <a:buChar char="•"/>
            </a:pPr>
            <a:r>
              <a:rPr lang="en-US" sz="3000" dirty="0" smtClean="0">
                <a:latin typeface="Trebuchet MS"/>
                <a:cs typeface="Trebuchet MS"/>
              </a:rPr>
              <a:t>Analyzed the sentiments in the tweets that contain the 100 most frequent </a:t>
            </a:r>
            <a:r>
              <a:rPr lang="en-US" sz="3000" dirty="0" err="1" smtClean="0">
                <a:latin typeface="Trebuchet MS"/>
                <a:cs typeface="Trebuchet MS"/>
              </a:rPr>
              <a:t>hashtags</a:t>
            </a:r>
            <a:r>
              <a:rPr lang="en-US" sz="3000" dirty="0" smtClean="0">
                <a:latin typeface="Trebuchet MS"/>
                <a:cs typeface="Trebuchet MS"/>
              </a:rPr>
              <a:t>.</a:t>
            </a:r>
            <a:r>
              <a:rPr lang="en-US" sz="3000" baseline="30000" dirty="0" smtClean="0">
                <a:latin typeface="Trebuchet MS"/>
                <a:cs typeface="Trebuchet MS"/>
              </a:rPr>
              <a:t>[4]</a:t>
            </a:r>
            <a:endParaRPr lang="en-US" sz="3000" dirty="0">
              <a:latin typeface="Trebuchet MS"/>
              <a:cs typeface="Trebuchet MS"/>
            </a:endParaRPr>
          </a:p>
        </p:txBody>
      </p:sp>
      <p:sp>
        <p:nvSpPr>
          <p:cNvPr id="71" name="Rounded Rectangle 70"/>
          <p:cNvSpPr/>
          <p:nvPr/>
        </p:nvSpPr>
        <p:spPr>
          <a:xfrm>
            <a:off x="21515711" y="9051354"/>
            <a:ext cx="13088376" cy="900074"/>
          </a:xfrm>
          <a:prstGeom prst="roundRect">
            <a:avLst/>
          </a:prstGeom>
          <a:solidFill>
            <a:srgbClr val="7671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500" dirty="0" smtClean="0">
                <a:latin typeface="Trebuchet MS" charset="0"/>
              </a:rPr>
              <a:t>Sentiment Comparisons</a:t>
            </a:r>
            <a:endParaRPr lang="en-US" sz="6500" dirty="0">
              <a:latin typeface="Trebuchet MS" charset="0"/>
            </a:endParaRPr>
          </a:p>
        </p:txBody>
      </p:sp>
      <p:pic>
        <p:nvPicPr>
          <p:cNvPr id="72" name="Picture 7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65720" y="9029456"/>
            <a:ext cx="1278330" cy="900074"/>
          </a:xfrm>
          <a:prstGeom prst="rect">
            <a:avLst/>
          </a:prstGeom>
        </p:spPr>
      </p:pic>
      <p:pic>
        <p:nvPicPr>
          <p:cNvPr id="73" name="Picture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53917" y="9077508"/>
            <a:ext cx="900074" cy="900074"/>
          </a:xfrm>
          <a:prstGeom prst="rect">
            <a:avLst/>
          </a:prstGeom>
        </p:spPr>
      </p:pic>
      <p:pic>
        <p:nvPicPr>
          <p:cNvPr id="74" name="Picture 7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213997" y="9035868"/>
            <a:ext cx="1122822" cy="912847"/>
          </a:xfrm>
          <a:prstGeom prst="rect">
            <a:avLst/>
          </a:prstGeom>
        </p:spPr>
      </p:pic>
      <p:sp>
        <p:nvSpPr>
          <p:cNvPr id="75" name="TextBox 74"/>
          <p:cNvSpPr txBox="1"/>
          <p:nvPr/>
        </p:nvSpPr>
        <p:spPr>
          <a:xfrm>
            <a:off x="21440300" y="10110332"/>
            <a:ext cx="13694550" cy="553998"/>
          </a:xfrm>
          <a:prstGeom prst="rect">
            <a:avLst/>
          </a:prstGeom>
          <a:noFill/>
        </p:spPr>
        <p:txBody>
          <a:bodyPr wrap="square" rtlCol="0">
            <a:spAutoFit/>
          </a:bodyPr>
          <a:lstStyle/>
          <a:p>
            <a:pPr marL="457200" indent="-457200">
              <a:buFont typeface="Arial"/>
              <a:buChar char="•"/>
            </a:pPr>
            <a:r>
              <a:rPr lang="en-US" sz="3000" dirty="0" smtClean="0">
                <a:latin typeface="Trebuchet MS"/>
                <a:cs typeface="Trebuchet MS"/>
              </a:rPr>
              <a:t>For each social media platform, the overall sentiment is calculated.</a:t>
            </a:r>
            <a:r>
              <a:rPr lang="en-US" sz="3000" baseline="30000" dirty="0" smtClean="0">
                <a:latin typeface="Trebuchet MS"/>
                <a:cs typeface="Trebuchet MS"/>
              </a:rPr>
              <a:t>[4]</a:t>
            </a:r>
            <a:endParaRPr lang="en-US" sz="3000" dirty="0">
              <a:latin typeface="Trebuchet MS"/>
              <a:cs typeface="Trebuchet MS"/>
            </a:endParaRPr>
          </a:p>
        </p:txBody>
      </p:sp>
      <p:sp>
        <p:nvSpPr>
          <p:cNvPr id="78" name="TextBox 77"/>
          <p:cNvSpPr txBox="1"/>
          <p:nvPr/>
        </p:nvSpPr>
        <p:spPr>
          <a:xfrm>
            <a:off x="13873291" y="24572162"/>
            <a:ext cx="10376371" cy="1477328"/>
          </a:xfrm>
          <a:prstGeom prst="rect">
            <a:avLst/>
          </a:prstGeom>
          <a:noFill/>
        </p:spPr>
        <p:txBody>
          <a:bodyPr wrap="square" rtlCol="0">
            <a:spAutoFit/>
          </a:bodyPr>
          <a:lstStyle/>
          <a:p>
            <a:pPr marL="457200" indent="-457200">
              <a:buFont typeface="Arial"/>
              <a:buChar char="•"/>
            </a:pPr>
            <a:r>
              <a:rPr lang="en-US" sz="3000" dirty="0" smtClean="0">
                <a:latin typeface="Trebuchet MS"/>
                <a:cs typeface="Trebuchet MS"/>
              </a:rPr>
              <a:t>Most hashtags are more positive than negative.</a:t>
            </a:r>
          </a:p>
          <a:p>
            <a:pPr marL="457200" indent="-457200">
              <a:buFont typeface="Arial"/>
              <a:buChar char="•"/>
            </a:pPr>
            <a:r>
              <a:rPr lang="en-US" sz="3000" dirty="0" smtClean="0">
                <a:latin typeface="Trebuchet MS"/>
                <a:cs typeface="Trebuchet MS"/>
              </a:rPr>
              <a:t>Tweets with #veteran tend to be the most positive, and tweets about the election tend to be the most negative. </a:t>
            </a:r>
          </a:p>
        </p:txBody>
      </p:sp>
      <p:pic>
        <p:nvPicPr>
          <p:cNvPr id="79" name="Picture 78"/>
          <p:cNvPicPr>
            <a:picLocks noChangeAspect="1"/>
          </p:cNvPicPr>
          <p:nvPr/>
        </p:nvPicPr>
        <p:blipFill>
          <a:blip r:embed="rId8"/>
          <a:stretch>
            <a:fillRect/>
          </a:stretch>
        </p:blipFill>
        <p:spPr>
          <a:xfrm>
            <a:off x="16434134" y="29491567"/>
            <a:ext cx="8205713" cy="6051713"/>
          </a:xfrm>
          <a:prstGeom prst="rect">
            <a:avLst/>
          </a:prstGeom>
        </p:spPr>
      </p:pic>
      <p:pic>
        <p:nvPicPr>
          <p:cNvPr id="80" name="Picture 79"/>
          <p:cNvPicPr>
            <a:picLocks noChangeAspect="1"/>
          </p:cNvPicPr>
          <p:nvPr/>
        </p:nvPicPr>
        <p:blipFill rotWithShape="1">
          <a:blip r:embed="rId9"/>
          <a:srcRect l="11118" r="20256"/>
          <a:stretch/>
        </p:blipFill>
        <p:spPr>
          <a:xfrm>
            <a:off x="1949381" y="18656995"/>
            <a:ext cx="6792686" cy="7266857"/>
          </a:xfrm>
          <a:prstGeom prst="rect">
            <a:avLst/>
          </a:prstGeom>
        </p:spPr>
      </p:pic>
      <p:sp>
        <p:nvSpPr>
          <p:cNvPr id="82" name="TextBox 81"/>
          <p:cNvSpPr txBox="1"/>
          <p:nvPr/>
        </p:nvSpPr>
        <p:spPr>
          <a:xfrm>
            <a:off x="24780724" y="24243158"/>
            <a:ext cx="10394388" cy="2400657"/>
          </a:xfrm>
          <a:prstGeom prst="rect">
            <a:avLst/>
          </a:prstGeom>
          <a:noFill/>
        </p:spPr>
        <p:txBody>
          <a:bodyPr wrap="square" rtlCol="0">
            <a:spAutoFit/>
          </a:bodyPr>
          <a:lstStyle/>
          <a:p>
            <a:pPr marL="457200" indent="-457200">
              <a:buFont typeface="Arial"/>
              <a:buChar char="•"/>
            </a:pPr>
            <a:r>
              <a:rPr lang="en-US" sz="3000" dirty="0" smtClean="0">
                <a:latin typeface="Trebuchet MS"/>
                <a:cs typeface="Trebuchet MS"/>
              </a:rPr>
              <a:t>The sentiments vary for each topic with the total sentiment being more negative. </a:t>
            </a:r>
          </a:p>
          <a:p>
            <a:pPr marL="457200" indent="-457200">
              <a:buFont typeface="Arial"/>
              <a:buChar char="•"/>
            </a:pPr>
            <a:r>
              <a:rPr lang="en-US" sz="3000" dirty="0" smtClean="0">
                <a:latin typeface="Trebuchet MS"/>
                <a:cs typeface="Trebuchet MS"/>
              </a:rPr>
              <a:t>Barring positivity and negativity, fear is the main sentiment expressed with respect to sexual assault and health. </a:t>
            </a:r>
          </a:p>
        </p:txBody>
      </p:sp>
      <p:sp>
        <p:nvSpPr>
          <p:cNvPr id="83" name="TextBox 82"/>
          <p:cNvSpPr txBox="1"/>
          <p:nvPr/>
        </p:nvSpPr>
        <p:spPr>
          <a:xfrm>
            <a:off x="17065040" y="37523318"/>
            <a:ext cx="14567485" cy="1200329"/>
          </a:xfrm>
          <a:prstGeom prst="rect">
            <a:avLst/>
          </a:prstGeom>
          <a:noFill/>
        </p:spPr>
        <p:txBody>
          <a:bodyPr wrap="square" rtlCol="0">
            <a:spAutoFit/>
          </a:bodyPr>
          <a:lstStyle/>
          <a:p>
            <a:pPr marL="457200" indent="-457200">
              <a:buFont typeface="Arial"/>
              <a:buChar char="•"/>
            </a:pPr>
            <a:r>
              <a:rPr lang="en-US" sz="1800" dirty="0" smtClean="0">
                <a:latin typeface="Trebuchet MS"/>
                <a:cs typeface="Trebuchet MS"/>
              </a:rPr>
              <a:t>We thank Dr. Brian Goode (Research Scientist, Discovery Analytics Center, Virginia Tech) for guidance on access to the social media platforms.</a:t>
            </a:r>
          </a:p>
          <a:p>
            <a:pPr marL="457200" indent="-457200">
              <a:buFont typeface="Arial"/>
              <a:buChar char="•"/>
            </a:pPr>
            <a:r>
              <a:rPr lang="en-US" sz="1800" dirty="0" smtClean="0">
                <a:latin typeface="Trebuchet MS"/>
                <a:cs typeface="Trebuchet MS"/>
              </a:rPr>
              <a:t>We thank Madison </a:t>
            </a:r>
            <a:r>
              <a:rPr lang="en-US" sz="1800" dirty="0" err="1" smtClean="0">
                <a:latin typeface="Trebuchet MS"/>
                <a:cs typeface="Trebuchet MS"/>
              </a:rPr>
              <a:t>Arnsbargar</a:t>
            </a:r>
            <a:r>
              <a:rPr lang="en-US" sz="1800" dirty="0" smtClean="0">
                <a:latin typeface="Trebuchet MS"/>
                <a:cs typeface="Trebuchet MS"/>
              </a:rPr>
              <a:t> (Virginia Tech), Jessica Flynn (Cornell), Emily Stark (Austin </a:t>
            </a:r>
            <a:r>
              <a:rPr lang="en-US" sz="1800" dirty="0" err="1" smtClean="0">
                <a:latin typeface="Trebuchet MS"/>
                <a:cs typeface="Trebuchet MS"/>
              </a:rPr>
              <a:t>Peay</a:t>
            </a:r>
            <a:r>
              <a:rPr lang="en-US" sz="1800" dirty="0" smtClean="0">
                <a:latin typeface="Trebuchet MS"/>
                <a:cs typeface="Trebuchet MS"/>
              </a:rPr>
              <a:t>), and Kathryn </a:t>
            </a:r>
            <a:r>
              <a:rPr lang="en-US" sz="1800" dirty="0" err="1" smtClean="0">
                <a:latin typeface="Trebuchet MS"/>
                <a:cs typeface="Trebuchet MS"/>
              </a:rPr>
              <a:t>Ziemer</a:t>
            </a:r>
            <a:r>
              <a:rPr lang="en-US" sz="1800" dirty="0" smtClean="0">
                <a:latin typeface="Trebuchet MS"/>
                <a:cs typeface="Trebuchet MS"/>
              </a:rPr>
              <a:t> (SDAL)</a:t>
            </a:r>
            <a:r>
              <a:rPr lang="en-US" sz="1800" dirty="0" smtClean="0">
                <a:solidFill>
                  <a:srgbClr val="FF0000"/>
                </a:solidFill>
                <a:latin typeface="Trebuchet MS"/>
                <a:cs typeface="Trebuchet MS"/>
              </a:rPr>
              <a:t> </a:t>
            </a:r>
            <a:r>
              <a:rPr lang="en-US" sz="1800" dirty="0" smtClean="0">
                <a:latin typeface="Trebuchet MS"/>
                <a:cs typeface="Trebuchet MS"/>
              </a:rPr>
              <a:t>for helping us with identifying the relevant policy changes for the period of the study. </a:t>
            </a:r>
            <a:endParaRPr lang="en-US" sz="1800" dirty="0">
              <a:latin typeface="Trebuchet MS"/>
              <a:cs typeface="Trebuchet MS"/>
            </a:endParaRPr>
          </a:p>
        </p:txBody>
      </p:sp>
      <p:sp>
        <p:nvSpPr>
          <p:cNvPr id="84" name="TextBox 83"/>
          <p:cNvSpPr txBox="1"/>
          <p:nvPr/>
        </p:nvSpPr>
        <p:spPr>
          <a:xfrm>
            <a:off x="29199321" y="11434516"/>
            <a:ext cx="5971688" cy="4247317"/>
          </a:xfrm>
          <a:prstGeom prst="rect">
            <a:avLst/>
          </a:prstGeom>
          <a:noFill/>
        </p:spPr>
        <p:txBody>
          <a:bodyPr wrap="square" rtlCol="0">
            <a:spAutoFit/>
          </a:bodyPr>
          <a:lstStyle/>
          <a:p>
            <a:pPr marL="457200" indent="-457200">
              <a:buFont typeface="Arial"/>
              <a:buChar char="•"/>
            </a:pPr>
            <a:r>
              <a:rPr lang="en-US" sz="3000" b="1" dirty="0" smtClean="0">
                <a:solidFill>
                  <a:srgbClr val="3C589B"/>
                </a:solidFill>
                <a:latin typeface="Trebuchet MS"/>
                <a:cs typeface="Trebuchet MS"/>
              </a:rPr>
              <a:t>Facebook (dark blue)</a:t>
            </a:r>
            <a:r>
              <a:rPr lang="en-US" sz="3000" dirty="0" smtClean="0">
                <a:latin typeface="Trebuchet MS"/>
                <a:cs typeface="Trebuchet MS"/>
              </a:rPr>
              <a:t> and </a:t>
            </a:r>
            <a:r>
              <a:rPr lang="en-US" sz="3000" b="1" dirty="0" smtClean="0">
                <a:solidFill>
                  <a:srgbClr val="30ABF1"/>
                </a:solidFill>
                <a:latin typeface="Trebuchet MS"/>
                <a:cs typeface="Trebuchet MS"/>
              </a:rPr>
              <a:t>Twitter (light blue)</a:t>
            </a:r>
            <a:r>
              <a:rPr lang="en-US" sz="3000" dirty="0" smtClean="0">
                <a:latin typeface="Trebuchet MS"/>
                <a:cs typeface="Trebuchet MS"/>
              </a:rPr>
              <a:t> have strikingly similar sentiment.</a:t>
            </a:r>
          </a:p>
          <a:p>
            <a:pPr marL="457200" indent="-457200">
              <a:buFont typeface="Arial"/>
              <a:buChar char="•"/>
            </a:pPr>
            <a:r>
              <a:rPr lang="en-US" sz="3000" dirty="0" smtClean="0">
                <a:latin typeface="Trebuchet MS"/>
                <a:cs typeface="Trebuchet MS"/>
              </a:rPr>
              <a:t>The sentiments on </a:t>
            </a:r>
            <a:r>
              <a:rPr lang="en-US" sz="3000" b="1" dirty="0" smtClean="0">
                <a:solidFill>
                  <a:srgbClr val="C41B18"/>
                </a:solidFill>
                <a:latin typeface="Trebuchet MS"/>
                <a:cs typeface="Trebuchet MS"/>
              </a:rPr>
              <a:t>YouTube (red) </a:t>
            </a:r>
            <a:r>
              <a:rPr lang="en-US" sz="3000" dirty="0" smtClean="0">
                <a:latin typeface="Trebuchet MS"/>
                <a:cs typeface="Trebuchet MS"/>
              </a:rPr>
              <a:t>are more negative than either </a:t>
            </a:r>
            <a:r>
              <a:rPr lang="en-US" sz="3000" b="1" dirty="0">
                <a:solidFill>
                  <a:srgbClr val="3C589B"/>
                </a:solidFill>
                <a:latin typeface="Trebuchet MS"/>
                <a:cs typeface="Trebuchet MS"/>
              </a:rPr>
              <a:t>Facebook</a:t>
            </a:r>
            <a:r>
              <a:rPr lang="en-US" sz="3000" dirty="0" smtClean="0">
                <a:latin typeface="Trebuchet MS"/>
                <a:cs typeface="Trebuchet MS"/>
              </a:rPr>
              <a:t> or </a:t>
            </a:r>
            <a:r>
              <a:rPr lang="en-US" sz="3000" b="1" dirty="0">
                <a:solidFill>
                  <a:srgbClr val="30ABF1"/>
                </a:solidFill>
                <a:latin typeface="Trebuchet MS"/>
                <a:cs typeface="Trebuchet MS"/>
              </a:rPr>
              <a:t>Twitter</a:t>
            </a:r>
            <a:r>
              <a:rPr lang="en-US" sz="3000" dirty="0" smtClean="0">
                <a:latin typeface="Trebuchet MS"/>
                <a:cs typeface="Trebuchet MS"/>
              </a:rPr>
              <a:t>.</a:t>
            </a:r>
          </a:p>
          <a:p>
            <a:pPr marL="457200" indent="-457200">
              <a:buFont typeface="Arial"/>
              <a:buChar char="•"/>
            </a:pPr>
            <a:r>
              <a:rPr lang="en-US" sz="3000" dirty="0" smtClean="0">
                <a:latin typeface="Trebuchet MS"/>
                <a:cs typeface="Trebuchet MS"/>
              </a:rPr>
              <a:t>This may be due to the increased anonymity afforded by </a:t>
            </a:r>
            <a:r>
              <a:rPr lang="en-US" sz="3000" b="1" dirty="0">
                <a:solidFill>
                  <a:srgbClr val="C41B18"/>
                </a:solidFill>
                <a:latin typeface="Trebuchet MS"/>
                <a:cs typeface="Trebuchet MS"/>
              </a:rPr>
              <a:t>YouTube</a:t>
            </a:r>
            <a:r>
              <a:rPr lang="en-US" sz="3000" dirty="0" smtClean="0">
                <a:latin typeface="Trebuchet MS"/>
                <a:cs typeface="Trebuchet MS"/>
              </a:rPr>
              <a:t>.</a:t>
            </a:r>
          </a:p>
        </p:txBody>
      </p:sp>
      <p:sp>
        <p:nvSpPr>
          <p:cNvPr id="86" name="TextBox 85"/>
          <p:cNvSpPr txBox="1"/>
          <p:nvPr/>
        </p:nvSpPr>
        <p:spPr>
          <a:xfrm>
            <a:off x="9032582" y="20611831"/>
            <a:ext cx="2649594" cy="553998"/>
          </a:xfrm>
          <a:prstGeom prst="rect">
            <a:avLst/>
          </a:prstGeom>
          <a:noFill/>
        </p:spPr>
        <p:txBody>
          <a:bodyPr wrap="square" rtlCol="0">
            <a:spAutoFit/>
          </a:bodyPr>
          <a:lstStyle/>
          <a:p>
            <a:pPr marL="457200" indent="-457200">
              <a:buFont typeface="Arial"/>
              <a:buChar char="•"/>
            </a:pPr>
            <a:r>
              <a:rPr lang="en-US" sz="3000" dirty="0" smtClean="0">
                <a:solidFill>
                  <a:srgbClr val="FF0000"/>
                </a:solidFill>
                <a:latin typeface="Trebuchet MS"/>
                <a:cs typeface="Trebuchet MS"/>
              </a:rPr>
              <a:t>Legend?</a:t>
            </a:r>
          </a:p>
        </p:txBody>
      </p:sp>
      <p:sp>
        <p:nvSpPr>
          <p:cNvPr id="87" name="TextBox 86"/>
          <p:cNvSpPr txBox="1"/>
          <p:nvPr/>
        </p:nvSpPr>
        <p:spPr>
          <a:xfrm>
            <a:off x="24443764" y="30415526"/>
            <a:ext cx="3093765" cy="553998"/>
          </a:xfrm>
          <a:prstGeom prst="rect">
            <a:avLst/>
          </a:prstGeom>
          <a:noFill/>
        </p:spPr>
        <p:txBody>
          <a:bodyPr wrap="square" rtlCol="0">
            <a:spAutoFit/>
          </a:bodyPr>
          <a:lstStyle/>
          <a:p>
            <a:pPr marL="457200" indent="-457200">
              <a:buFont typeface="Arial"/>
              <a:buChar char="•"/>
            </a:pPr>
            <a:r>
              <a:rPr lang="en-US" sz="3000" dirty="0" smtClean="0">
                <a:solidFill>
                  <a:srgbClr val="FF0000"/>
                </a:solidFill>
                <a:latin typeface="Trebuchet MS"/>
                <a:cs typeface="Trebuchet MS"/>
              </a:rPr>
              <a:t>???</a:t>
            </a:r>
          </a:p>
        </p:txBody>
      </p:sp>
      <p:sp>
        <p:nvSpPr>
          <p:cNvPr id="88" name="TextBox 87"/>
          <p:cNvSpPr txBox="1"/>
          <p:nvPr/>
        </p:nvSpPr>
        <p:spPr>
          <a:xfrm>
            <a:off x="2601465" y="36709983"/>
            <a:ext cx="13560687" cy="1815882"/>
          </a:xfrm>
          <a:prstGeom prst="rect">
            <a:avLst/>
          </a:prstGeom>
          <a:noFill/>
        </p:spPr>
        <p:txBody>
          <a:bodyPr wrap="square" rtlCol="0">
            <a:spAutoFit/>
          </a:bodyPr>
          <a:lstStyle/>
          <a:p>
            <a:pPr marL="457200" indent="-457200">
              <a:buFont typeface="+mj-lt"/>
              <a:buAutoNum type="arabicPeriod"/>
            </a:pPr>
            <a:r>
              <a:rPr lang="en-US" sz="1600" dirty="0" smtClean="0">
                <a:latin typeface="Trebuchet MS"/>
                <a:cs typeface="Trebuchet MS"/>
              </a:rPr>
              <a:t>Pablo </a:t>
            </a:r>
            <a:r>
              <a:rPr lang="en-US" sz="1600" dirty="0" err="1">
                <a:latin typeface="Trebuchet MS"/>
                <a:cs typeface="Trebuchet MS"/>
              </a:rPr>
              <a:t>Barbera</a:t>
            </a:r>
            <a:r>
              <a:rPr lang="en-US" sz="1600" dirty="0">
                <a:latin typeface="Trebuchet MS"/>
                <a:cs typeface="Trebuchet MS"/>
              </a:rPr>
              <a:t>, Michael </a:t>
            </a:r>
            <a:r>
              <a:rPr lang="en-US" sz="1600" dirty="0" err="1">
                <a:latin typeface="Trebuchet MS"/>
                <a:cs typeface="Trebuchet MS"/>
              </a:rPr>
              <a:t>Piccirilli</a:t>
            </a:r>
            <a:r>
              <a:rPr lang="en-US" sz="1600" dirty="0">
                <a:latin typeface="Trebuchet MS"/>
                <a:cs typeface="Trebuchet MS"/>
              </a:rPr>
              <a:t> and Andrew </a:t>
            </a:r>
            <a:r>
              <a:rPr lang="en-US" sz="1600" dirty="0" err="1">
                <a:latin typeface="Trebuchet MS"/>
                <a:cs typeface="Trebuchet MS"/>
              </a:rPr>
              <a:t>Geisler</a:t>
            </a:r>
            <a:r>
              <a:rPr lang="en-US" sz="1600" dirty="0">
                <a:latin typeface="Trebuchet MS"/>
                <a:cs typeface="Trebuchet MS"/>
              </a:rPr>
              <a:t> (2016). </a:t>
            </a:r>
            <a:r>
              <a:rPr lang="en-US" sz="1600" dirty="0" err="1">
                <a:latin typeface="Trebuchet MS"/>
                <a:cs typeface="Trebuchet MS"/>
              </a:rPr>
              <a:t>Rfacebook</a:t>
            </a:r>
            <a:r>
              <a:rPr lang="en-US" sz="1600" dirty="0">
                <a:latin typeface="Trebuchet MS"/>
                <a:cs typeface="Trebuchet MS"/>
              </a:rPr>
              <a:t>: Access to Facebook API via R. R package version 0.6.3. </a:t>
            </a:r>
            <a:r>
              <a:rPr lang="en-US" sz="1600" dirty="0">
                <a:latin typeface="Trebuchet MS"/>
                <a:cs typeface="Trebuchet MS"/>
                <a:hlinkClick r:id="rId10"/>
              </a:rPr>
              <a:t>https://</a:t>
            </a:r>
            <a:r>
              <a:rPr lang="en-US" sz="1600" dirty="0" smtClean="0">
                <a:latin typeface="Trebuchet MS"/>
                <a:cs typeface="Trebuchet MS"/>
                <a:hlinkClick r:id="rId10"/>
              </a:rPr>
              <a:t>CRAN.R-project.org/package=Rfacebook</a:t>
            </a:r>
            <a:r>
              <a:rPr lang="en-US" sz="1600" dirty="0" smtClean="0">
                <a:latin typeface="Trebuchet MS"/>
                <a:cs typeface="Trebuchet MS"/>
              </a:rPr>
              <a:t> </a:t>
            </a:r>
          </a:p>
          <a:p>
            <a:pPr marL="457200" indent="-457200">
              <a:buFont typeface="+mj-lt"/>
              <a:buAutoNum type="arabicPeriod"/>
            </a:pPr>
            <a:r>
              <a:rPr lang="en-US" sz="1600" dirty="0">
                <a:latin typeface="Trebuchet MS"/>
                <a:cs typeface="Trebuchet MS"/>
              </a:rPr>
              <a:t>Jeff Gentry (2015). </a:t>
            </a:r>
            <a:r>
              <a:rPr lang="en-US" sz="1600" dirty="0" err="1">
                <a:latin typeface="Trebuchet MS"/>
                <a:cs typeface="Trebuchet MS"/>
              </a:rPr>
              <a:t>twitteR</a:t>
            </a:r>
            <a:r>
              <a:rPr lang="en-US" sz="1600" dirty="0">
                <a:latin typeface="Trebuchet MS"/>
                <a:cs typeface="Trebuchet MS"/>
              </a:rPr>
              <a:t>: R Based Twitter Client. R package version 1.1.9. </a:t>
            </a:r>
            <a:r>
              <a:rPr lang="en-US" sz="1600" dirty="0">
                <a:latin typeface="Trebuchet MS"/>
                <a:cs typeface="Trebuchet MS"/>
                <a:hlinkClick r:id="rId11"/>
              </a:rPr>
              <a:t>https://</a:t>
            </a:r>
            <a:r>
              <a:rPr lang="en-US" sz="1600" dirty="0" smtClean="0">
                <a:latin typeface="Trebuchet MS"/>
                <a:cs typeface="Trebuchet MS"/>
                <a:hlinkClick r:id="rId11"/>
              </a:rPr>
              <a:t>CRAN.R-project.org/package=twitteR</a:t>
            </a:r>
            <a:endParaRPr lang="en-US" sz="1600" dirty="0" smtClean="0">
              <a:latin typeface="Trebuchet MS"/>
              <a:cs typeface="Trebuchet MS"/>
            </a:endParaRPr>
          </a:p>
          <a:p>
            <a:pPr marL="457200" indent="-457200">
              <a:buFont typeface="+mj-lt"/>
              <a:buAutoNum type="arabicPeriod"/>
            </a:pPr>
            <a:r>
              <a:rPr lang="en-US" sz="1600" dirty="0">
                <a:latin typeface="Trebuchet MS"/>
                <a:cs typeface="Trebuchet MS"/>
              </a:rPr>
              <a:t>Timothy Graham &amp; Robert </a:t>
            </a:r>
            <a:r>
              <a:rPr lang="en-US" sz="1600" dirty="0" err="1">
                <a:latin typeface="Trebuchet MS"/>
                <a:cs typeface="Trebuchet MS"/>
              </a:rPr>
              <a:t>Ackland</a:t>
            </a:r>
            <a:r>
              <a:rPr lang="en-US" sz="1600" dirty="0">
                <a:latin typeface="Trebuchet MS"/>
                <a:cs typeface="Trebuchet MS"/>
              </a:rPr>
              <a:t> and with contribution from Chung-</a:t>
            </a:r>
            <a:r>
              <a:rPr lang="en-US" sz="1600" dirty="0" err="1">
                <a:latin typeface="Trebuchet MS"/>
                <a:cs typeface="Trebuchet MS"/>
              </a:rPr>
              <a:t>hong</a:t>
            </a:r>
            <a:r>
              <a:rPr lang="en-US" sz="1600" dirty="0">
                <a:latin typeface="Trebuchet MS"/>
                <a:cs typeface="Trebuchet MS"/>
              </a:rPr>
              <a:t> Chan (2016). </a:t>
            </a:r>
            <a:r>
              <a:rPr lang="en-US" sz="1600" dirty="0" err="1">
                <a:latin typeface="Trebuchet MS"/>
                <a:cs typeface="Trebuchet MS"/>
              </a:rPr>
              <a:t>SocialMediaLab</a:t>
            </a:r>
            <a:r>
              <a:rPr lang="en-US" sz="1600" dirty="0">
                <a:latin typeface="Trebuchet MS"/>
                <a:cs typeface="Trebuchet MS"/>
              </a:rPr>
              <a:t>: Tools for Collecting Social Media Data and Generating Networks for Analysis. R package version 0.22.0. </a:t>
            </a:r>
            <a:r>
              <a:rPr lang="en-US" sz="1600" dirty="0">
                <a:latin typeface="Trebuchet MS"/>
                <a:cs typeface="Trebuchet MS"/>
                <a:hlinkClick r:id="rId12"/>
              </a:rPr>
              <a:t>https://CRAN.R-</a:t>
            </a:r>
            <a:r>
              <a:rPr lang="en-US" sz="1600" dirty="0" err="1">
                <a:latin typeface="Trebuchet MS"/>
                <a:cs typeface="Trebuchet MS"/>
                <a:hlinkClick r:id="rId12"/>
              </a:rPr>
              <a:t>project.org</a:t>
            </a:r>
            <a:r>
              <a:rPr lang="en-US" sz="1600" dirty="0">
                <a:latin typeface="Trebuchet MS"/>
                <a:cs typeface="Trebuchet MS"/>
                <a:hlinkClick r:id="rId12"/>
              </a:rPr>
              <a:t>/package=</a:t>
            </a:r>
            <a:r>
              <a:rPr lang="en-US" sz="1600" dirty="0" err="1">
                <a:latin typeface="Trebuchet MS"/>
                <a:cs typeface="Trebuchet MS"/>
                <a:hlinkClick r:id="rId12"/>
              </a:rPr>
              <a:t>SocialMediaLab</a:t>
            </a:r>
            <a:endParaRPr lang="en-US" sz="1600" dirty="0" smtClean="0">
              <a:latin typeface="Trebuchet MS"/>
              <a:cs typeface="Trebuchet MS"/>
            </a:endParaRPr>
          </a:p>
          <a:p>
            <a:pPr marL="457200" indent="-457200">
              <a:buFont typeface="+mj-lt"/>
              <a:buAutoNum type="arabicPeriod"/>
            </a:pPr>
            <a:r>
              <a:rPr lang="en-US" sz="1600" dirty="0" err="1" smtClean="0">
                <a:latin typeface="Trebuchet MS"/>
                <a:cs typeface="Trebuchet MS"/>
              </a:rPr>
              <a:t>Jockers</a:t>
            </a:r>
            <a:r>
              <a:rPr lang="en-US" sz="1600" dirty="0" smtClean="0">
                <a:latin typeface="Trebuchet MS"/>
                <a:cs typeface="Trebuchet MS"/>
              </a:rPr>
              <a:t> </a:t>
            </a:r>
            <a:r>
              <a:rPr lang="en-US" sz="1600" dirty="0">
                <a:latin typeface="Trebuchet MS"/>
                <a:cs typeface="Trebuchet MS"/>
              </a:rPr>
              <a:t>ML (2015). _</a:t>
            </a:r>
            <a:r>
              <a:rPr lang="en-US" sz="1600" dirty="0" err="1">
                <a:latin typeface="Trebuchet MS"/>
                <a:cs typeface="Trebuchet MS"/>
              </a:rPr>
              <a:t>Syuzhet</a:t>
            </a:r>
            <a:r>
              <a:rPr lang="en-US" sz="1600" dirty="0">
                <a:latin typeface="Trebuchet MS"/>
                <a:cs typeface="Trebuchet MS"/>
              </a:rPr>
              <a:t>: Extract Sentiment and Plot Arcs from Text_. &lt;URL: </a:t>
            </a:r>
            <a:r>
              <a:rPr lang="en-US" sz="1600" dirty="0">
                <a:latin typeface="Trebuchet MS"/>
                <a:cs typeface="Trebuchet MS"/>
                <a:hlinkClick r:id="rId13"/>
              </a:rPr>
              <a:t>https://github.com/mjockers/syuzhet</a:t>
            </a:r>
            <a:r>
              <a:rPr lang="en-US" sz="1600" dirty="0" smtClean="0">
                <a:latin typeface="Trebuchet MS"/>
                <a:cs typeface="Trebuchet MS"/>
              </a:rPr>
              <a:t>&gt;.</a:t>
            </a:r>
          </a:p>
          <a:p>
            <a:pPr marL="457200" indent="-457200">
              <a:buFont typeface="Arial"/>
              <a:buChar char="•"/>
            </a:pPr>
            <a:endParaRPr lang="en-US" sz="1600" dirty="0">
              <a:latin typeface="Trebuchet MS"/>
              <a:cs typeface="Trebuchet MS"/>
            </a:endParaRPr>
          </a:p>
        </p:txBody>
      </p:sp>
      <p:pic>
        <p:nvPicPr>
          <p:cNvPr id="91" name="Picture 90"/>
          <p:cNvPicPr>
            <a:picLocks noChangeAspect="1"/>
          </p:cNvPicPr>
          <p:nvPr/>
        </p:nvPicPr>
        <p:blipFill rotWithShape="1">
          <a:blip r:embed="rId14"/>
          <a:srcRect l="80676" t="39308" r="6214" b="40549"/>
          <a:stretch/>
        </p:blipFill>
        <p:spPr>
          <a:xfrm>
            <a:off x="7919033" y="19776538"/>
            <a:ext cx="4082143" cy="4604657"/>
          </a:xfrm>
          <a:prstGeom prst="rect">
            <a:avLst/>
          </a:prstGeom>
        </p:spPr>
      </p:pic>
      <p:sp>
        <p:nvSpPr>
          <p:cNvPr id="94" name="TextBox 93"/>
          <p:cNvSpPr txBox="1"/>
          <p:nvPr/>
        </p:nvSpPr>
        <p:spPr>
          <a:xfrm>
            <a:off x="8054817" y="20017094"/>
            <a:ext cx="1467853" cy="553998"/>
          </a:xfrm>
          <a:prstGeom prst="rect">
            <a:avLst/>
          </a:prstGeom>
          <a:solidFill>
            <a:schemeClr val="bg1"/>
          </a:solidFill>
        </p:spPr>
        <p:txBody>
          <a:bodyPr wrap="square" rtlCol="0">
            <a:spAutoFit/>
          </a:bodyPr>
          <a:lstStyle/>
          <a:p>
            <a:r>
              <a:rPr lang="en-US" sz="3000" dirty="0" smtClean="0">
                <a:latin typeface="Trebuchet MS" charset="0"/>
              </a:rPr>
              <a:t>Groups</a:t>
            </a:r>
            <a:endParaRPr lang="en-US" sz="3000" dirty="0">
              <a:latin typeface="Trebuchet MS" charset="0"/>
            </a:endParaRPr>
          </a:p>
        </p:txBody>
      </p:sp>
      <p:grpSp>
        <p:nvGrpSpPr>
          <p:cNvPr id="3" name="Group 2"/>
          <p:cNvGrpSpPr/>
          <p:nvPr/>
        </p:nvGrpSpPr>
        <p:grpSpPr>
          <a:xfrm>
            <a:off x="8788743" y="20619223"/>
            <a:ext cx="3737811" cy="3474507"/>
            <a:chOff x="8788743" y="21357051"/>
            <a:chExt cx="3737811" cy="3474507"/>
          </a:xfrm>
        </p:grpSpPr>
        <p:sp>
          <p:nvSpPr>
            <p:cNvPr id="92" name="TextBox 91"/>
            <p:cNvSpPr txBox="1"/>
            <p:nvPr/>
          </p:nvSpPr>
          <p:spPr>
            <a:xfrm>
              <a:off x="8788744" y="21357051"/>
              <a:ext cx="2679032" cy="553998"/>
            </a:xfrm>
            <a:prstGeom prst="rect">
              <a:avLst/>
            </a:prstGeom>
            <a:solidFill>
              <a:schemeClr val="bg1"/>
            </a:solidFill>
          </p:spPr>
          <p:txBody>
            <a:bodyPr wrap="square" rtlCol="0">
              <a:spAutoFit/>
            </a:bodyPr>
            <a:lstStyle/>
            <a:p>
              <a:r>
                <a:rPr lang="en-US" sz="3000" dirty="0" smtClean="0">
                  <a:latin typeface="Trebuchet MS" charset="0"/>
                </a:rPr>
                <a:t>Official Army</a:t>
              </a:r>
              <a:endParaRPr lang="en-US" sz="3000" dirty="0">
                <a:latin typeface="Trebuchet MS" charset="0"/>
              </a:endParaRPr>
            </a:p>
          </p:txBody>
        </p:sp>
        <p:sp>
          <p:nvSpPr>
            <p:cNvPr id="93" name="TextBox 92"/>
            <p:cNvSpPr txBox="1"/>
            <p:nvPr/>
          </p:nvSpPr>
          <p:spPr>
            <a:xfrm>
              <a:off x="8788744" y="21911049"/>
              <a:ext cx="2679032" cy="553998"/>
            </a:xfrm>
            <a:prstGeom prst="rect">
              <a:avLst/>
            </a:prstGeom>
            <a:solidFill>
              <a:schemeClr val="bg1"/>
            </a:solidFill>
          </p:spPr>
          <p:txBody>
            <a:bodyPr wrap="square" rtlCol="0">
              <a:spAutoFit/>
            </a:bodyPr>
            <a:lstStyle/>
            <a:p>
              <a:r>
                <a:rPr lang="en-US" sz="3000" dirty="0" smtClean="0">
                  <a:latin typeface="Trebuchet MS" charset="0"/>
                </a:rPr>
                <a:t>Army Family</a:t>
              </a:r>
              <a:endParaRPr lang="en-US" sz="3000" dirty="0">
                <a:latin typeface="Trebuchet MS" charset="0"/>
              </a:endParaRPr>
            </a:p>
          </p:txBody>
        </p:sp>
        <p:sp>
          <p:nvSpPr>
            <p:cNvPr id="95" name="TextBox 94"/>
            <p:cNvSpPr txBox="1"/>
            <p:nvPr/>
          </p:nvSpPr>
          <p:spPr>
            <a:xfrm>
              <a:off x="8788744" y="22515220"/>
              <a:ext cx="2951748" cy="553998"/>
            </a:xfrm>
            <a:prstGeom prst="rect">
              <a:avLst/>
            </a:prstGeom>
            <a:solidFill>
              <a:schemeClr val="bg1"/>
            </a:solidFill>
          </p:spPr>
          <p:txBody>
            <a:bodyPr wrap="square" rtlCol="0">
              <a:spAutoFit/>
            </a:bodyPr>
            <a:lstStyle/>
            <a:p>
              <a:r>
                <a:rPr lang="en-US" sz="3000" smtClean="0">
                  <a:latin typeface="Trebuchet MS" charset="0"/>
                </a:rPr>
                <a:t>Military </a:t>
              </a:r>
              <a:r>
                <a:rPr lang="en-US" sz="3000" dirty="0" smtClean="0">
                  <a:latin typeface="Trebuchet MS" charset="0"/>
                </a:rPr>
                <a:t>Family</a:t>
              </a:r>
              <a:endParaRPr lang="en-US" sz="3000" dirty="0">
                <a:latin typeface="Trebuchet MS" charset="0"/>
              </a:endParaRPr>
            </a:p>
          </p:txBody>
        </p:sp>
        <p:sp>
          <p:nvSpPr>
            <p:cNvPr id="96" name="TextBox 95"/>
            <p:cNvSpPr txBox="1"/>
            <p:nvPr/>
          </p:nvSpPr>
          <p:spPr>
            <a:xfrm>
              <a:off x="8788744" y="23069218"/>
              <a:ext cx="2951748" cy="553998"/>
            </a:xfrm>
            <a:prstGeom prst="rect">
              <a:avLst/>
            </a:prstGeom>
            <a:solidFill>
              <a:schemeClr val="bg1"/>
            </a:solidFill>
          </p:spPr>
          <p:txBody>
            <a:bodyPr wrap="square" rtlCol="0">
              <a:spAutoFit/>
            </a:bodyPr>
            <a:lstStyle/>
            <a:p>
              <a:r>
                <a:rPr lang="en-US" sz="3000" smtClean="0">
                  <a:latin typeface="Trebuchet MS" charset="0"/>
                </a:rPr>
                <a:t>Unofficial Army </a:t>
              </a:r>
              <a:endParaRPr lang="en-US" sz="3000" dirty="0">
                <a:latin typeface="Trebuchet MS" charset="0"/>
              </a:endParaRPr>
            </a:p>
          </p:txBody>
        </p:sp>
        <p:sp>
          <p:nvSpPr>
            <p:cNvPr id="97" name="TextBox 96"/>
            <p:cNvSpPr txBox="1"/>
            <p:nvPr/>
          </p:nvSpPr>
          <p:spPr>
            <a:xfrm>
              <a:off x="8788744" y="23673389"/>
              <a:ext cx="2679032" cy="553998"/>
            </a:xfrm>
            <a:prstGeom prst="rect">
              <a:avLst/>
            </a:prstGeom>
            <a:solidFill>
              <a:schemeClr val="bg1"/>
            </a:solidFill>
          </p:spPr>
          <p:txBody>
            <a:bodyPr wrap="square" rtlCol="0">
              <a:spAutoFit/>
            </a:bodyPr>
            <a:lstStyle/>
            <a:p>
              <a:r>
                <a:rPr lang="en-US" sz="3000" dirty="0" smtClean="0">
                  <a:latin typeface="Trebuchet MS" charset="0"/>
                </a:rPr>
                <a:t>Army Bases</a:t>
              </a:r>
              <a:endParaRPr lang="en-US" sz="3000" dirty="0">
                <a:latin typeface="Trebuchet MS" charset="0"/>
              </a:endParaRPr>
            </a:p>
          </p:txBody>
        </p:sp>
        <p:sp>
          <p:nvSpPr>
            <p:cNvPr id="98" name="TextBox 97"/>
            <p:cNvSpPr txBox="1"/>
            <p:nvPr/>
          </p:nvSpPr>
          <p:spPr>
            <a:xfrm>
              <a:off x="8788743" y="24277560"/>
              <a:ext cx="3737811" cy="553998"/>
            </a:xfrm>
            <a:prstGeom prst="rect">
              <a:avLst/>
            </a:prstGeom>
            <a:solidFill>
              <a:schemeClr val="bg1"/>
            </a:solidFill>
          </p:spPr>
          <p:txBody>
            <a:bodyPr wrap="square" rtlCol="0">
              <a:spAutoFit/>
            </a:bodyPr>
            <a:lstStyle/>
            <a:p>
              <a:r>
                <a:rPr lang="en-US" sz="3000" smtClean="0">
                  <a:latin typeface="Trebuchet MS" charset="0"/>
                </a:rPr>
                <a:t>Unofficial Military</a:t>
              </a:r>
              <a:endParaRPr lang="en-US" sz="3000" dirty="0">
                <a:latin typeface="Trebuchet MS" charset="0"/>
              </a:endParaRPr>
            </a:p>
          </p:txBody>
        </p:sp>
      </p:grpSp>
      <p:sp>
        <p:nvSpPr>
          <p:cNvPr id="99" name="TextBox 98"/>
          <p:cNvSpPr txBox="1"/>
          <p:nvPr/>
        </p:nvSpPr>
        <p:spPr>
          <a:xfrm>
            <a:off x="2314790" y="25373327"/>
            <a:ext cx="11435591" cy="1938992"/>
          </a:xfrm>
          <a:prstGeom prst="rect">
            <a:avLst/>
          </a:prstGeom>
          <a:noFill/>
        </p:spPr>
        <p:txBody>
          <a:bodyPr wrap="square" rtlCol="0">
            <a:spAutoFit/>
          </a:bodyPr>
          <a:lstStyle/>
          <a:p>
            <a:pPr marL="457200" indent="-457200">
              <a:buFont typeface="Arial" charset="0"/>
              <a:buChar char="•"/>
            </a:pPr>
            <a:r>
              <a:rPr lang="en-US" sz="3000" dirty="0" smtClean="0">
                <a:latin typeface="Trebuchet MS" charset="0"/>
                <a:ea typeface="Trebuchet MS" charset="0"/>
                <a:cs typeface="Trebuchet MS" charset="0"/>
              </a:rPr>
              <a:t>Certain words are used much more frequently in particular groups of pages (e.g., “troops” most used on Military Family pages, “join” most used on Official Army pages).</a:t>
            </a:r>
          </a:p>
          <a:p>
            <a:pPr marL="457200" indent="-457200">
              <a:buFont typeface="Arial" charset="0"/>
              <a:buChar char="•"/>
            </a:pPr>
            <a:endParaRPr lang="en-US" sz="3000" dirty="0">
              <a:latin typeface="Trebuchet MS" charset="0"/>
              <a:ea typeface="Trebuchet MS" charset="0"/>
              <a:cs typeface="Trebuchet MS" charset="0"/>
            </a:endParaRPr>
          </a:p>
        </p:txBody>
      </p:sp>
      <p:pic>
        <p:nvPicPr>
          <p:cNvPr id="100" name="Picture 9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752928" y="18753660"/>
            <a:ext cx="10499190" cy="5763142"/>
          </a:xfrm>
          <a:prstGeom prst="rect">
            <a:avLst/>
          </a:prstGeom>
        </p:spPr>
      </p:pic>
      <p:sp>
        <p:nvSpPr>
          <p:cNvPr id="101" name="Rectangle 100"/>
          <p:cNvSpPr/>
          <p:nvPr/>
        </p:nvSpPr>
        <p:spPr>
          <a:xfrm>
            <a:off x="25349917" y="29723899"/>
            <a:ext cx="914243" cy="806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Rectangle 101"/>
          <p:cNvSpPr/>
          <p:nvPr/>
        </p:nvSpPr>
        <p:spPr>
          <a:xfrm>
            <a:off x="25503630" y="29534497"/>
            <a:ext cx="449461" cy="101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8" name="Straight Arrow Connector 107"/>
          <p:cNvCxnSpPr/>
          <p:nvPr/>
        </p:nvCxnSpPr>
        <p:spPr>
          <a:xfrm flipH="1">
            <a:off x="21060659" y="30586855"/>
            <a:ext cx="3338075" cy="19634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a:off x="19677908" y="31348696"/>
            <a:ext cx="4720825" cy="13567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H="1" flipV="1">
            <a:off x="22882302" y="32138496"/>
            <a:ext cx="1267246" cy="2326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11127449" y="483177"/>
            <a:ext cx="20291512" cy="3170099"/>
          </a:xfrm>
          <a:prstGeom prst="rect">
            <a:avLst/>
          </a:prstGeom>
          <a:noFill/>
        </p:spPr>
        <p:txBody>
          <a:bodyPr wrap="square" rtlCol="0">
            <a:spAutoFit/>
          </a:bodyPr>
          <a:lstStyle/>
          <a:p>
            <a:r>
              <a:rPr lang="en-US" sz="20000" dirty="0" smtClean="0">
                <a:latin typeface="Blanch Caps" charset="0"/>
                <a:ea typeface="Blanch Caps" charset="0"/>
                <a:cs typeface="Blanch Caps" charset="0"/>
              </a:rPr>
              <a:t>The Use of </a:t>
            </a:r>
            <a:r>
              <a:rPr lang="en-US" sz="20000" smtClean="0">
                <a:latin typeface="Blanch Caps" charset="0"/>
                <a:ea typeface="Blanch Caps" charset="0"/>
                <a:cs typeface="Blanch Caps" charset="0"/>
              </a:rPr>
              <a:t>Social Media</a:t>
            </a:r>
            <a:endParaRPr lang="en-US" sz="20000" dirty="0">
              <a:latin typeface="Blanch Caps" charset="0"/>
              <a:ea typeface="Blanch Caps" charset="0"/>
              <a:cs typeface="Blanch Caps" charset="0"/>
            </a:endParaRPr>
          </a:p>
        </p:txBody>
      </p:sp>
      <p:pic>
        <p:nvPicPr>
          <p:cNvPr id="119" name="Picture 1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89623" y="957385"/>
            <a:ext cx="8712200" cy="3530600"/>
          </a:xfrm>
          <a:prstGeom prst="rect">
            <a:avLst/>
          </a:prstGeom>
        </p:spPr>
      </p:pic>
      <p:pic>
        <p:nvPicPr>
          <p:cNvPr id="121" name="Picture 12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657985" y="36481188"/>
            <a:ext cx="15495932" cy="1866671"/>
          </a:xfrm>
          <a:prstGeom prst="rect">
            <a:avLst/>
          </a:prstGeom>
        </p:spPr>
      </p:pic>
      <p:sp>
        <p:nvSpPr>
          <p:cNvPr id="113" name="TextBox 112"/>
          <p:cNvSpPr txBox="1"/>
          <p:nvPr/>
        </p:nvSpPr>
        <p:spPr>
          <a:xfrm>
            <a:off x="11127449" y="4824758"/>
            <a:ext cx="23517153" cy="1077218"/>
          </a:xfrm>
          <a:prstGeom prst="rect">
            <a:avLst/>
          </a:prstGeom>
          <a:noFill/>
        </p:spPr>
        <p:txBody>
          <a:bodyPr wrap="square" rtlCol="0">
            <a:spAutoFit/>
          </a:bodyPr>
          <a:lstStyle/>
          <a:p>
            <a:r>
              <a:rPr lang="en-US" sz="3200" dirty="0" smtClean="0">
                <a:solidFill>
                  <a:schemeClr val="bg2">
                    <a:lumMod val="50000"/>
                  </a:schemeClr>
                </a:solidFill>
                <a:latin typeface="Raleway Medium"/>
                <a:ea typeface="Raleway" charset="0"/>
                <a:cs typeface="Raleway Medium"/>
              </a:rPr>
              <a:t>Mark Almanza (Virginia Tech), </a:t>
            </a:r>
            <a:r>
              <a:rPr lang="en-US" sz="3200" dirty="0">
                <a:solidFill>
                  <a:schemeClr val="bg2">
                    <a:lumMod val="50000"/>
                  </a:schemeClr>
                </a:solidFill>
                <a:latin typeface="Raleway Medium"/>
                <a:ea typeface="Raleway" charset="0"/>
                <a:cs typeface="Raleway Medium"/>
              </a:rPr>
              <a:t>Millicent </a:t>
            </a:r>
            <a:r>
              <a:rPr lang="en-US" sz="3200" dirty="0" smtClean="0">
                <a:solidFill>
                  <a:schemeClr val="bg2">
                    <a:lumMod val="50000"/>
                  </a:schemeClr>
                </a:solidFill>
                <a:latin typeface="Raleway Medium"/>
                <a:ea typeface="Raleway" charset="0"/>
                <a:cs typeface="Raleway Medium"/>
              </a:rPr>
              <a:t>Grant (Iowa State University), Will Sandholtz (UC Berkeley) </a:t>
            </a:r>
          </a:p>
          <a:p>
            <a:r>
              <a:rPr lang="en-US" sz="3200" dirty="0" smtClean="0">
                <a:solidFill>
                  <a:schemeClr val="bg2">
                    <a:lumMod val="50000"/>
                  </a:schemeClr>
                </a:solidFill>
                <a:latin typeface="Raleway Medium"/>
                <a:ea typeface="Raleway" charset="0"/>
                <a:cs typeface="Raleway Medium"/>
              </a:rPr>
              <a:t>with </a:t>
            </a:r>
            <a:r>
              <a:rPr lang="en-US" sz="3200" dirty="0" err="1" smtClean="0">
                <a:solidFill>
                  <a:schemeClr val="bg2">
                    <a:lumMod val="50000"/>
                  </a:schemeClr>
                </a:solidFill>
                <a:latin typeface="Raleway Medium"/>
                <a:ea typeface="Raleway" charset="0"/>
                <a:cs typeface="Raleway Medium"/>
              </a:rPr>
              <a:t>Gizem</a:t>
            </a:r>
            <a:r>
              <a:rPr lang="en-US" sz="3200" dirty="0" smtClean="0">
                <a:solidFill>
                  <a:schemeClr val="bg2">
                    <a:lumMod val="50000"/>
                  </a:schemeClr>
                </a:solidFill>
                <a:latin typeface="Raleway Medium"/>
                <a:ea typeface="Raleway" charset="0"/>
                <a:cs typeface="Raleway Medium"/>
              </a:rPr>
              <a:t> </a:t>
            </a:r>
            <a:r>
              <a:rPr lang="en-US" sz="3200" dirty="0" err="1" smtClean="0">
                <a:solidFill>
                  <a:schemeClr val="bg2">
                    <a:lumMod val="50000"/>
                  </a:schemeClr>
                </a:solidFill>
                <a:latin typeface="Raleway Medium"/>
                <a:ea typeface="Raleway" charset="0"/>
                <a:cs typeface="Raleway Medium"/>
              </a:rPr>
              <a:t>Korkmaz</a:t>
            </a:r>
            <a:r>
              <a:rPr lang="en-US" sz="3200" dirty="0">
                <a:solidFill>
                  <a:schemeClr val="bg2">
                    <a:lumMod val="50000"/>
                  </a:schemeClr>
                </a:solidFill>
                <a:latin typeface="Raleway Medium"/>
                <a:ea typeface="Raleway" charset="0"/>
                <a:cs typeface="Raleway Medium"/>
              </a:rPr>
              <a:t> </a:t>
            </a:r>
            <a:r>
              <a:rPr lang="en-US" sz="3200" dirty="0" smtClean="0">
                <a:solidFill>
                  <a:schemeClr val="bg2">
                    <a:lumMod val="50000"/>
                  </a:schemeClr>
                </a:solidFill>
                <a:latin typeface="Raleway Medium"/>
                <a:ea typeface="Raleway" charset="0"/>
                <a:cs typeface="Raleway Medium"/>
              </a:rPr>
              <a:t> (SDAL) Sponsor</a:t>
            </a:r>
            <a:r>
              <a:rPr lang="en-US" sz="3200" dirty="0">
                <a:solidFill>
                  <a:schemeClr val="bg2">
                    <a:lumMod val="50000"/>
                  </a:schemeClr>
                </a:solidFill>
                <a:latin typeface="Raleway Medium"/>
                <a:ea typeface="Raleway" charset="0"/>
                <a:cs typeface="Raleway Medium"/>
              </a:rPr>
              <a:t>: Gregory A. </a:t>
            </a:r>
            <a:r>
              <a:rPr lang="en-US" sz="3200" dirty="0" err="1">
                <a:solidFill>
                  <a:schemeClr val="bg2">
                    <a:lumMod val="50000"/>
                  </a:schemeClr>
                </a:solidFill>
                <a:latin typeface="Raleway Medium"/>
                <a:ea typeface="Raleway" charset="0"/>
                <a:cs typeface="Raleway Medium"/>
              </a:rPr>
              <a:t>Ruark</a:t>
            </a:r>
            <a:r>
              <a:rPr lang="en-US" sz="3200" dirty="0">
                <a:solidFill>
                  <a:schemeClr val="bg2">
                    <a:lumMod val="50000"/>
                  </a:schemeClr>
                </a:solidFill>
                <a:latin typeface="Raleway Medium"/>
                <a:ea typeface="Raleway" charset="0"/>
                <a:cs typeface="Raleway Medium"/>
              </a:rPr>
              <a:t>, </a:t>
            </a:r>
            <a:r>
              <a:rPr lang="en-US" sz="3200" dirty="0" smtClean="0">
                <a:solidFill>
                  <a:schemeClr val="bg2">
                    <a:lumMod val="50000"/>
                  </a:schemeClr>
                </a:solidFill>
                <a:latin typeface="Raleway Medium"/>
                <a:ea typeface="Raleway" charset="0"/>
                <a:cs typeface="Raleway Medium"/>
              </a:rPr>
              <a:t>U.S</a:t>
            </a:r>
            <a:r>
              <a:rPr lang="en-US" sz="3200" dirty="0">
                <a:solidFill>
                  <a:schemeClr val="bg2">
                    <a:lumMod val="50000"/>
                  </a:schemeClr>
                </a:solidFill>
                <a:latin typeface="Raleway Medium"/>
                <a:ea typeface="Raleway" charset="0"/>
                <a:cs typeface="Raleway Medium"/>
              </a:rPr>
              <a:t>. Army Research Institute for the Behavioral and Social Sciences </a:t>
            </a:r>
          </a:p>
        </p:txBody>
      </p:sp>
      <p:sp>
        <p:nvSpPr>
          <p:cNvPr id="69" name="TextBox 68"/>
          <p:cNvSpPr txBox="1"/>
          <p:nvPr/>
        </p:nvSpPr>
        <p:spPr>
          <a:xfrm>
            <a:off x="2907879" y="17579868"/>
            <a:ext cx="10074355" cy="1477328"/>
          </a:xfrm>
          <a:prstGeom prst="rect">
            <a:avLst/>
          </a:prstGeom>
          <a:noFill/>
        </p:spPr>
        <p:txBody>
          <a:bodyPr wrap="square" rtlCol="0">
            <a:spAutoFit/>
          </a:bodyPr>
          <a:lstStyle/>
          <a:p>
            <a:pPr marL="457200" indent="-457200">
              <a:buFont typeface="Arial"/>
              <a:buChar char="•"/>
            </a:pPr>
            <a:r>
              <a:rPr lang="en-US" sz="3000" dirty="0" smtClean="0">
                <a:latin typeface="Trebuchet MS"/>
                <a:cs typeface="Trebuchet MS"/>
              </a:rPr>
              <a:t>To compare topics discussed across different groups, the fraction of word frequencies over the total number of words in the comments is calculated.</a:t>
            </a:r>
          </a:p>
        </p:txBody>
      </p:sp>
      <p:pic>
        <p:nvPicPr>
          <p:cNvPr id="4" name="Picture 3"/>
          <p:cNvPicPr>
            <a:picLocks noChangeAspect="1"/>
          </p:cNvPicPr>
          <p:nvPr/>
        </p:nvPicPr>
        <p:blipFill>
          <a:blip r:embed="rId18"/>
          <a:stretch>
            <a:fillRect/>
          </a:stretch>
        </p:blipFill>
        <p:spPr>
          <a:xfrm>
            <a:off x="21722592" y="10853559"/>
            <a:ext cx="7665208" cy="5313234"/>
          </a:xfrm>
          <a:prstGeom prst="rect">
            <a:avLst/>
          </a:prstGeom>
        </p:spPr>
      </p:pic>
      <p:pic>
        <p:nvPicPr>
          <p:cNvPr id="8" name="Picture 7"/>
          <p:cNvPicPr>
            <a:picLocks noChangeAspect="1"/>
          </p:cNvPicPr>
          <p:nvPr/>
        </p:nvPicPr>
        <p:blipFill>
          <a:blip r:embed="rId19"/>
          <a:stretch>
            <a:fillRect/>
          </a:stretch>
        </p:blipFill>
        <p:spPr>
          <a:xfrm>
            <a:off x="24622224" y="29674316"/>
            <a:ext cx="10461987" cy="5817733"/>
          </a:xfrm>
          <a:prstGeom prst="rect">
            <a:avLst/>
          </a:prstGeom>
        </p:spPr>
      </p:pic>
      <p:pic>
        <p:nvPicPr>
          <p:cNvPr id="77" name="Picture 76"/>
          <p:cNvPicPr>
            <a:picLocks noChangeAspect="1"/>
          </p:cNvPicPr>
          <p:nvPr/>
        </p:nvPicPr>
        <p:blipFill rotWithShape="1">
          <a:blip r:embed="rId20">
            <a:extLst>
              <a:ext uri="{28A0092B-C50C-407E-A947-70E740481C1C}">
                <a14:useLocalDpi xmlns:a14="http://schemas.microsoft.com/office/drawing/2010/main" val="0"/>
              </a:ext>
            </a:extLst>
          </a:blip>
          <a:srcRect t="4704"/>
          <a:stretch/>
        </p:blipFill>
        <p:spPr>
          <a:xfrm>
            <a:off x="24718954" y="29382252"/>
            <a:ext cx="2863605" cy="1304907"/>
          </a:xfrm>
          <a:prstGeom prst="rect">
            <a:avLst/>
          </a:prstGeom>
        </p:spPr>
      </p:pic>
      <p:pic>
        <p:nvPicPr>
          <p:cNvPr id="103" name="Picture 102"/>
          <p:cNvPicPr>
            <a:picLocks noChangeAspect="1"/>
          </p:cNvPicPr>
          <p:nvPr/>
        </p:nvPicPr>
        <p:blipFill>
          <a:blip r:embed="rId21"/>
          <a:stretch>
            <a:fillRect/>
          </a:stretch>
        </p:blipFill>
        <p:spPr>
          <a:xfrm>
            <a:off x="24398734" y="30213068"/>
            <a:ext cx="5165561" cy="747573"/>
          </a:xfrm>
          <a:prstGeom prst="rect">
            <a:avLst/>
          </a:prstGeom>
        </p:spPr>
      </p:pic>
      <p:pic>
        <p:nvPicPr>
          <p:cNvPr id="104" name="Picture 103"/>
          <p:cNvPicPr>
            <a:picLocks noChangeAspect="1"/>
          </p:cNvPicPr>
          <p:nvPr/>
        </p:nvPicPr>
        <p:blipFill>
          <a:blip r:embed="rId22"/>
          <a:stretch>
            <a:fillRect/>
          </a:stretch>
        </p:blipFill>
        <p:spPr>
          <a:xfrm>
            <a:off x="24398733" y="31003942"/>
            <a:ext cx="4816099" cy="689507"/>
          </a:xfrm>
          <a:prstGeom prst="rect">
            <a:avLst/>
          </a:prstGeom>
        </p:spPr>
      </p:pic>
      <p:cxnSp>
        <p:nvCxnSpPr>
          <p:cNvPr id="105" name="Straight Arrow Connector 104"/>
          <p:cNvCxnSpPr>
            <a:stCxn id="77" idx="3"/>
          </p:cNvCxnSpPr>
          <p:nvPr/>
        </p:nvCxnSpPr>
        <p:spPr>
          <a:xfrm flipV="1">
            <a:off x="27582559" y="30006756"/>
            <a:ext cx="6643810" cy="279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29564295" y="30586855"/>
            <a:ext cx="413623" cy="8317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26806783" y="31693449"/>
            <a:ext cx="1633752" cy="4144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1" name="Picture 110"/>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4160192" y="31982280"/>
            <a:ext cx="3085543" cy="482270"/>
          </a:xfrm>
          <a:prstGeom prst="rect">
            <a:avLst/>
          </a:prstGeom>
        </p:spPr>
      </p:pic>
      <p:cxnSp>
        <p:nvCxnSpPr>
          <p:cNvPr id="106" name="Straight Arrow Connector 105"/>
          <p:cNvCxnSpPr>
            <a:stCxn id="77" idx="1"/>
          </p:cNvCxnSpPr>
          <p:nvPr/>
        </p:nvCxnSpPr>
        <p:spPr>
          <a:xfrm flipH="1" flipV="1">
            <a:off x="24149548" y="29892004"/>
            <a:ext cx="569406" cy="1427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6445806" y="28134899"/>
            <a:ext cx="17838666" cy="1015663"/>
          </a:xfrm>
          <a:prstGeom prst="rect">
            <a:avLst/>
          </a:prstGeom>
          <a:noFill/>
        </p:spPr>
        <p:txBody>
          <a:bodyPr wrap="square" rtlCol="0">
            <a:spAutoFit/>
          </a:bodyPr>
          <a:lstStyle/>
          <a:p>
            <a:pPr marL="457200" indent="-457200">
              <a:buFont typeface="Arial"/>
              <a:buChar char="•"/>
            </a:pPr>
            <a:r>
              <a:rPr lang="en-US" sz="3000" dirty="0" smtClean="0">
                <a:latin typeface="Trebuchet MS"/>
                <a:cs typeface="Trebuchet MS"/>
              </a:rPr>
              <a:t>The daily frequency of each word from 2014 to present was counted.</a:t>
            </a:r>
          </a:p>
          <a:p>
            <a:pPr marL="457200" indent="-457200">
              <a:buFont typeface="Arial"/>
              <a:buChar char="•"/>
            </a:pPr>
            <a:r>
              <a:rPr lang="en-US" sz="3000" dirty="0" smtClean="0">
                <a:latin typeface="Trebuchet MS"/>
                <a:cs typeface="Trebuchet MS"/>
              </a:rPr>
              <a:t>The spikes relevant to specific policies introduced/changed during the same period were identified.</a:t>
            </a:r>
          </a:p>
        </p:txBody>
      </p:sp>
      <p:sp>
        <p:nvSpPr>
          <p:cNvPr id="5" name="Rectangle 4"/>
          <p:cNvSpPr/>
          <p:nvPr/>
        </p:nvSpPr>
        <p:spPr>
          <a:xfrm>
            <a:off x="24852924" y="29407652"/>
            <a:ext cx="1411236" cy="253845"/>
          </a:xfrm>
          <a:prstGeom prst="rect">
            <a:avLst/>
          </a:prstGeom>
          <a:no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90" name="Picture 89"/>
          <p:cNvPicPr>
            <a:picLocks noChangeAspect="1"/>
          </p:cNvPicPr>
          <p:nvPr/>
        </p:nvPicPr>
        <p:blipFill rotWithShape="1">
          <a:blip r:embed="rId24">
            <a:extLst>
              <a:ext uri="{BEBA8EAE-BF5A-486C-A8C5-ECC9F3942E4B}">
                <a14:imgProps xmlns:a14="http://schemas.microsoft.com/office/drawing/2010/main">
                  <a14:imgLayer r:embed="rId25">
                    <a14:imgEffect>
                      <a14:artisticBlur/>
                    </a14:imgEffect>
                  </a14:imgLayer>
                </a14:imgProps>
              </a:ext>
              <a:ext uri="{28A0092B-C50C-407E-A947-70E740481C1C}">
                <a14:useLocalDpi xmlns:a14="http://schemas.microsoft.com/office/drawing/2010/main" val="0"/>
              </a:ext>
            </a:extLst>
          </a:blip>
          <a:srcRect t="4704" b="75806"/>
          <a:stretch/>
        </p:blipFill>
        <p:spPr>
          <a:xfrm>
            <a:off x="24718954" y="29401055"/>
            <a:ext cx="2863605" cy="266883"/>
          </a:xfrm>
          <a:prstGeom prst="rect">
            <a:avLst/>
          </a:prstGeom>
        </p:spPr>
      </p:pic>
      <p:pic>
        <p:nvPicPr>
          <p:cNvPr id="116" name="Picture 115"/>
          <p:cNvPicPr>
            <a:picLocks noChangeAspect="1"/>
          </p:cNvPicPr>
          <p:nvPr/>
        </p:nvPicPr>
        <p:blipFill rotWithShape="1">
          <a:blip r:embed="rId26">
            <a:extLst>
              <a:ext uri="{BEBA8EAE-BF5A-486C-A8C5-ECC9F3942E4B}">
                <a14:imgProps xmlns:a14="http://schemas.microsoft.com/office/drawing/2010/main">
                  <a14:imgLayer r:embed="rId27">
                    <a14:imgEffect>
                      <a14:artisticBlur radius="21"/>
                    </a14:imgEffect>
                  </a14:imgLayer>
                </a14:imgProps>
              </a:ext>
              <a:ext uri="{28A0092B-C50C-407E-A947-70E740481C1C}">
                <a14:useLocalDpi xmlns:a14="http://schemas.microsoft.com/office/drawing/2010/main" val="0"/>
              </a:ext>
            </a:extLst>
          </a:blip>
          <a:srcRect t="25355" r="44254" b="65016"/>
          <a:stretch/>
        </p:blipFill>
        <p:spPr>
          <a:xfrm>
            <a:off x="24687824" y="29675074"/>
            <a:ext cx="1596353" cy="131851"/>
          </a:xfrm>
          <a:prstGeom prst="rect">
            <a:avLst/>
          </a:prstGeom>
        </p:spPr>
      </p:pic>
      <p:sp>
        <p:nvSpPr>
          <p:cNvPr id="6" name="Rectangle 5"/>
          <p:cNvSpPr/>
          <p:nvPr/>
        </p:nvSpPr>
        <p:spPr>
          <a:xfrm>
            <a:off x="20599400" y="29516967"/>
            <a:ext cx="461259" cy="14453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7" name="Picture 1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26014" y="30225718"/>
            <a:ext cx="218817" cy="218817"/>
          </a:xfrm>
          <a:prstGeom prst="rect">
            <a:avLst/>
          </a:prstGeom>
        </p:spPr>
      </p:pic>
      <p:pic>
        <p:nvPicPr>
          <p:cNvPr id="118" name="Picture 1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69813" y="30222263"/>
            <a:ext cx="369715" cy="300576"/>
          </a:xfrm>
          <a:prstGeom prst="rect">
            <a:avLst/>
          </a:prstGeom>
        </p:spPr>
      </p:pic>
      <p:pic>
        <p:nvPicPr>
          <p:cNvPr id="122" name="Picture 121"/>
          <p:cNvPicPr>
            <a:picLocks noChangeAspect="1"/>
          </p:cNvPicPr>
          <p:nvPr/>
        </p:nvPicPr>
        <p:blipFill rotWithShape="1">
          <a:blip r:embed="rId28">
            <a:extLst>
              <a:ext uri="{28A0092B-C50C-407E-A947-70E740481C1C}">
                <a14:useLocalDpi xmlns:a14="http://schemas.microsoft.com/office/drawing/2010/main" val="0"/>
              </a:ext>
            </a:extLst>
          </a:blip>
          <a:srcRect l="9795" t="89821" r="84804" b="5783"/>
          <a:stretch/>
        </p:blipFill>
        <p:spPr>
          <a:xfrm>
            <a:off x="25502140" y="23314421"/>
            <a:ext cx="553978" cy="228304"/>
          </a:xfrm>
          <a:prstGeom prst="rect">
            <a:avLst/>
          </a:prstGeom>
        </p:spPr>
      </p:pic>
      <p:pic>
        <p:nvPicPr>
          <p:cNvPr id="123" name="Picture 122"/>
          <p:cNvPicPr>
            <a:picLocks noChangeAspect="1"/>
          </p:cNvPicPr>
          <p:nvPr/>
        </p:nvPicPr>
        <p:blipFill rotWithShape="1">
          <a:blip r:embed="rId28">
            <a:extLst>
              <a:ext uri="{28A0092B-C50C-407E-A947-70E740481C1C}">
                <a14:useLocalDpi xmlns:a14="http://schemas.microsoft.com/office/drawing/2010/main" val="0"/>
              </a:ext>
            </a:extLst>
          </a:blip>
          <a:srcRect l="15195" t="89821" r="75979" b="5783"/>
          <a:stretch/>
        </p:blipFill>
        <p:spPr>
          <a:xfrm>
            <a:off x="26118618" y="23285845"/>
            <a:ext cx="933377" cy="235390"/>
          </a:xfrm>
          <a:prstGeom prst="rect">
            <a:avLst/>
          </a:prstGeom>
        </p:spPr>
      </p:pic>
      <p:sp>
        <p:nvSpPr>
          <p:cNvPr id="7" name="Rectangle 6"/>
          <p:cNvSpPr/>
          <p:nvPr/>
        </p:nvSpPr>
        <p:spPr>
          <a:xfrm>
            <a:off x="19219333" y="24217993"/>
            <a:ext cx="609600" cy="18626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3" name="Picture 13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68831" y="8796429"/>
            <a:ext cx="15495932" cy="1866671"/>
          </a:xfrm>
          <a:prstGeom prst="rect">
            <a:avLst/>
          </a:prstGeom>
        </p:spPr>
      </p:pic>
      <p:pic>
        <p:nvPicPr>
          <p:cNvPr id="134" name="Picture 133"/>
          <p:cNvPicPr>
            <a:picLocks noChangeAspect="1"/>
          </p:cNvPicPr>
          <p:nvPr/>
        </p:nvPicPr>
        <p:blipFill rotWithShape="1">
          <a:blip r:embed="rId17">
            <a:extLst>
              <a:ext uri="{28A0092B-C50C-407E-A947-70E740481C1C}">
                <a14:useLocalDpi xmlns:a14="http://schemas.microsoft.com/office/drawing/2010/main" val="0"/>
              </a:ext>
            </a:extLst>
          </a:blip>
          <a:srcRect l="47286" r="7997"/>
          <a:stretch/>
        </p:blipFill>
        <p:spPr>
          <a:xfrm rot="5400000">
            <a:off x="17250363" y="11669824"/>
            <a:ext cx="7541399" cy="1866671"/>
          </a:xfrm>
          <a:prstGeom prst="rect">
            <a:avLst/>
          </a:prstGeom>
        </p:spPr>
      </p:pic>
      <p:sp>
        <p:nvSpPr>
          <p:cNvPr id="136" name="Rounded Rectangle 135"/>
          <p:cNvSpPr/>
          <p:nvPr/>
        </p:nvSpPr>
        <p:spPr>
          <a:xfrm>
            <a:off x="2839914" y="27091299"/>
            <a:ext cx="12436457" cy="900074"/>
          </a:xfrm>
          <a:prstGeom prst="roundRect">
            <a:avLst/>
          </a:prstGeom>
          <a:solidFill>
            <a:srgbClr val="7671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0" dirty="0" smtClean="0">
                <a:latin typeface="Trebuchet MS" charset="0"/>
              </a:rPr>
              <a:t>    “Why I Quit the Army”</a:t>
            </a:r>
            <a:endParaRPr lang="en-US" sz="6500" dirty="0">
              <a:latin typeface="Trebuchet MS" charset="0"/>
            </a:endParaRPr>
          </a:p>
        </p:txBody>
      </p:sp>
      <p:pic>
        <p:nvPicPr>
          <p:cNvPr id="137" name="Picture 1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3003" y="27091299"/>
            <a:ext cx="1278330" cy="900074"/>
          </a:xfrm>
          <a:prstGeom prst="rect">
            <a:avLst/>
          </a:prstGeom>
        </p:spPr>
      </p:pic>
      <p:pic>
        <p:nvPicPr>
          <p:cNvPr id="138" name="Picture 137"/>
          <p:cNvPicPr>
            <a:picLocks noChangeAspect="1"/>
          </p:cNvPicPr>
          <p:nvPr/>
        </p:nvPicPr>
        <p:blipFill rotWithShape="1">
          <a:blip r:embed="rId17">
            <a:extLst>
              <a:ext uri="{28A0092B-C50C-407E-A947-70E740481C1C}">
                <a14:useLocalDpi xmlns:a14="http://schemas.microsoft.com/office/drawing/2010/main" val="0"/>
              </a:ext>
            </a:extLst>
          </a:blip>
          <a:srcRect l="11049"/>
          <a:stretch/>
        </p:blipFill>
        <p:spPr>
          <a:xfrm>
            <a:off x="21060659" y="7908991"/>
            <a:ext cx="14538762" cy="1866671"/>
          </a:xfrm>
          <a:prstGeom prst="rect">
            <a:avLst/>
          </a:prstGeom>
        </p:spPr>
      </p:pic>
      <p:pic>
        <p:nvPicPr>
          <p:cNvPr id="10" name="Picture 9"/>
          <p:cNvPicPr>
            <a:picLocks noChangeAspect="1"/>
          </p:cNvPicPr>
          <p:nvPr/>
        </p:nvPicPr>
        <p:blipFill>
          <a:blip r:embed="rId29"/>
          <a:stretch>
            <a:fillRect/>
          </a:stretch>
        </p:blipFill>
        <p:spPr>
          <a:xfrm>
            <a:off x="3167439" y="29712923"/>
            <a:ext cx="4948256" cy="4914286"/>
          </a:xfrm>
          <a:prstGeom prst="rect">
            <a:avLst/>
          </a:prstGeom>
        </p:spPr>
      </p:pic>
      <p:pic>
        <p:nvPicPr>
          <p:cNvPr id="139" name="Picture 1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63300" y="11563028"/>
            <a:ext cx="654560" cy="532153"/>
          </a:xfrm>
          <a:prstGeom prst="rect">
            <a:avLst/>
          </a:prstGeom>
        </p:spPr>
      </p:pic>
      <p:sp>
        <p:nvSpPr>
          <p:cNvPr id="140" name="TextBox 139"/>
          <p:cNvSpPr txBox="1"/>
          <p:nvPr/>
        </p:nvSpPr>
        <p:spPr>
          <a:xfrm>
            <a:off x="2601464" y="28069486"/>
            <a:ext cx="13405148" cy="1477328"/>
          </a:xfrm>
          <a:prstGeom prst="rect">
            <a:avLst/>
          </a:prstGeom>
          <a:noFill/>
        </p:spPr>
        <p:txBody>
          <a:bodyPr wrap="square" rtlCol="0">
            <a:spAutoFit/>
          </a:bodyPr>
          <a:lstStyle/>
          <a:p>
            <a:pPr marL="457200" indent="-457200">
              <a:buFont typeface="Arial"/>
              <a:buChar char="•"/>
            </a:pPr>
            <a:r>
              <a:rPr lang="en-US" sz="3000" dirty="0" smtClean="0">
                <a:latin typeface="Trebuchet MS"/>
                <a:cs typeface="Trebuchet MS"/>
              </a:rPr>
              <a:t>Identified 6 </a:t>
            </a:r>
            <a:r>
              <a:rPr lang="en-US" sz="3000" dirty="0">
                <a:latin typeface="Trebuchet MS"/>
                <a:cs typeface="Trebuchet MS"/>
              </a:rPr>
              <a:t>videos </a:t>
            </a:r>
            <a:r>
              <a:rPr lang="en-US" sz="3000" dirty="0" smtClean="0">
                <a:latin typeface="Trebuchet MS"/>
                <a:cs typeface="Trebuchet MS"/>
              </a:rPr>
              <a:t>with titles related to Soldiers leaving the Army.</a:t>
            </a:r>
          </a:p>
          <a:p>
            <a:pPr marL="457200" indent="-457200">
              <a:buFont typeface="Arial"/>
              <a:buChar char="•"/>
            </a:pPr>
            <a:r>
              <a:rPr lang="en-US" sz="3000" dirty="0" smtClean="0">
                <a:latin typeface="Trebuchet MS"/>
                <a:cs typeface="Trebuchet MS"/>
              </a:rPr>
              <a:t>Analyzed the </a:t>
            </a:r>
            <a:r>
              <a:rPr lang="en-US" sz="3000" dirty="0">
                <a:latin typeface="Trebuchet MS"/>
                <a:cs typeface="Trebuchet MS"/>
              </a:rPr>
              <a:t>word frequencies and correlations between selected relevant words in the </a:t>
            </a:r>
            <a:r>
              <a:rPr lang="en-US" sz="3000" dirty="0" smtClean="0">
                <a:latin typeface="Trebuchet MS"/>
                <a:cs typeface="Trebuchet MS"/>
              </a:rPr>
              <a:t>comments of these videos.</a:t>
            </a:r>
            <a:endParaRPr lang="en-US" sz="3000" dirty="0">
              <a:latin typeface="Trebuchet MS"/>
              <a:cs typeface="Trebuchet MS"/>
            </a:endParaRPr>
          </a:p>
        </p:txBody>
      </p:sp>
      <p:pic>
        <p:nvPicPr>
          <p:cNvPr id="120" name="Picture 11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68831" y="35727936"/>
            <a:ext cx="15495932" cy="1866671"/>
          </a:xfrm>
          <a:prstGeom prst="rect">
            <a:avLst/>
          </a:prstGeom>
        </p:spPr>
      </p:pic>
      <p:sp>
        <p:nvSpPr>
          <p:cNvPr id="85" name="TextBox 84"/>
          <p:cNvSpPr txBox="1"/>
          <p:nvPr/>
        </p:nvSpPr>
        <p:spPr>
          <a:xfrm>
            <a:off x="2575106" y="35839147"/>
            <a:ext cx="8037245" cy="707886"/>
          </a:xfrm>
          <a:prstGeom prst="rect">
            <a:avLst/>
          </a:prstGeom>
          <a:noFill/>
        </p:spPr>
        <p:txBody>
          <a:bodyPr wrap="square" rtlCol="0">
            <a:spAutoFit/>
          </a:bodyPr>
          <a:lstStyle/>
          <a:p>
            <a:r>
              <a:rPr lang="en-US" sz="4000" dirty="0" smtClean="0">
                <a:latin typeface="Raleway Medium" charset="0"/>
                <a:ea typeface="Raleway Medium" charset="0"/>
                <a:cs typeface="Raleway Medium" charset="0"/>
              </a:rPr>
              <a:t>References</a:t>
            </a:r>
            <a:endParaRPr lang="en-US" sz="4000" dirty="0">
              <a:latin typeface="Raleway Medium" charset="0"/>
              <a:ea typeface="Raleway Medium" charset="0"/>
              <a:cs typeface="Raleway Medium" charset="0"/>
            </a:endParaRPr>
          </a:p>
        </p:txBody>
      </p:sp>
      <p:sp>
        <p:nvSpPr>
          <p:cNvPr id="16" name="TextBox 15"/>
          <p:cNvSpPr txBox="1"/>
          <p:nvPr/>
        </p:nvSpPr>
        <p:spPr>
          <a:xfrm>
            <a:off x="4696207" y="34571088"/>
            <a:ext cx="10081178" cy="1384995"/>
          </a:xfrm>
          <a:prstGeom prst="rect">
            <a:avLst/>
          </a:prstGeom>
          <a:noFill/>
        </p:spPr>
        <p:txBody>
          <a:bodyPr wrap="square" rtlCol="0">
            <a:spAutoFit/>
          </a:bodyPr>
          <a:lstStyle/>
          <a:p>
            <a:pPr marL="457200" indent="-457200">
              <a:buFont typeface="Arial"/>
              <a:buChar char="•"/>
            </a:pPr>
            <a:r>
              <a:rPr lang="en-US" sz="2800" dirty="0" smtClean="0">
                <a:latin typeface="Trebuchet MS"/>
                <a:cs typeface="Trebuchet MS"/>
              </a:rPr>
              <a:t>Words related to job, religion, war are used frequently.</a:t>
            </a:r>
          </a:p>
          <a:p>
            <a:pPr marL="457200" indent="-457200">
              <a:buFont typeface="Arial"/>
              <a:buChar char="•"/>
            </a:pPr>
            <a:r>
              <a:rPr lang="en-US" sz="2800" dirty="0" smtClean="0">
                <a:latin typeface="Trebuchet MS"/>
                <a:cs typeface="Trebuchet MS"/>
              </a:rPr>
              <a:t>Injury, pension, performance, stress are highly correlated with the words “reason”, “because”, “hate.”</a:t>
            </a:r>
            <a:endParaRPr lang="en-US" sz="2800" dirty="0">
              <a:latin typeface="Trebuchet MS"/>
              <a:cs typeface="Trebuchet MS"/>
            </a:endParaRPr>
          </a:p>
        </p:txBody>
      </p:sp>
      <p:pic>
        <p:nvPicPr>
          <p:cNvPr id="17" name="Picture 16"/>
          <p:cNvPicPr>
            <a:picLocks noChangeAspect="1"/>
          </p:cNvPicPr>
          <p:nvPr/>
        </p:nvPicPr>
        <p:blipFill>
          <a:blip r:embed="rId30"/>
          <a:stretch>
            <a:fillRect/>
          </a:stretch>
        </p:blipFill>
        <p:spPr>
          <a:xfrm>
            <a:off x="9652816" y="29760324"/>
            <a:ext cx="3778769" cy="4147959"/>
          </a:xfrm>
          <a:prstGeom prst="rect">
            <a:avLst/>
          </a:prstGeom>
        </p:spPr>
      </p:pic>
      <p:sp>
        <p:nvSpPr>
          <p:cNvPr id="142" name="TextBox 141"/>
          <p:cNvSpPr txBox="1"/>
          <p:nvPr/>
        </p:nvSpPr>
        <p:spPr>
          <a:xfrm>
            <a:off x="9736796" y="34050983"/>
            <a:ext cx="5393137" cy="307777"/>
          </a:xfrm>
          <a:prstGeom prst="rect">
            <a:avLst/>
          </a:prstGeom>
          <a:noFill/>
        </p:spPr>
        <p:txBody>
          <a:bodyPr wrap="square" rtlCol="0">
            <a:spAutoFit/>
          </a:bodyPr>
          <a:lstStyle/>
          <a:p>
            <a:r>
              <a:rPr lang="en-US" sz="1400" dirty="0" smtClean="0">
                <a:latin typeface="Trebuchet MS"/>
                <a:cs typeface="Trebuchet MS"/>
              </a:rPr>
              <a:t>*Words with correlations above/equal to 0.30 are reported.</a:t>
            </a:r>
            <a:endParaRPr lang="en-US" sz="1400" dirty="0">
              <a:latin typeface="Trebuchet MS"/>
              <a:cs typeface="Trebuchet MS"/>
            </a:endParaRPr>
          </a:p>
        </p:txBody>
      </p:sp>
      <p:sp>
        <p:nvSpPr>
          <p:cNvPr id="143" name="Rectangle 142"/>
          <p:cNvSpPr/>
          <p:nvPr/>
        </p:nvSpPr>
        <p:spPr>
          <a:xfrm>
            <a:off x="18089033" y="24094993"/>
            <a:ext cx="1130300" cy="32430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6" name="Picture 55"/>
          <p:cNvPicPr>
            <a:picLocks noChangeAspect="1"/>
          </p:cNvPicPr>
          <p:nvPr/>
        </p:nvPicPr>
        <p:blipFill rotWithShape="1">
          <a:blip r:embed="rId28">
            <a:extLst>
              <a:ext uri="{28A0092B-C50C-407E-A947-70E740481C1C}">
                <a14:useLocalDpi xmlns:a14="http://schemas.microsoft.com/office/drawing/2010/main" val="0"/>
              </a:ext>
            </a:extLst>
          </a:blip>
          <a:srcRect b="9553"/>
          <a:stretch/>
        </p:blipFill>
        <p:spPr>
          <a:xfrm>
            <a:off x="24573663" y="18639044"/>
            <a:ext cx="10257255" cy="4696558"/>
          </a:xfrm>
          <a:prstGeom prst="rect">
            <a:avLst/>
          </a:prstGeom>
        </p:spPr>
      </p:pic>
      <p:sp>
        <p:nvSpPr>
          <p:cNvPr id="18" name="Oval 17"/>
          <p:cNvSpPr/>
          <p:nvPr/>
        </p:nvSpPr>
        <p:spPr>
          <a:xfrm>
            <a:off x="27061520" y="23301720"/>
            <a:ext cx="54859" cy="4571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4" name="Picture 123"/>
          <p:cNvPicPr>
            <a:picLocks noChangeAspect="1"/>
          </p:cNvPicPr>
          <p:nvPr/>
        </p:nvPicPr>
        <p:blipFill rotWithShape="1">
          <a:blip r:embed="rId28">
            <a:extLst>
              <a:ext uri="{28A0092B-C50C-407E-A947-70E740481C1C}">
                <a14:useLocalDpi xmlns:a14="http://schemas.microsoft.com/office/drawing/2010/main" val="0"/>
              </a:ext>
            </a:extLst>
          </a:blip>
          <a:srcRect l="23987" t="89821" b="6563"/>
          <a:stretch/>
        </p:blipFill>
        <p:spPr>
          <a:xfrm>
            <a:off x="27116379" y="23289021"/>
            <a:ext cx="7796824" cy="187839"/>
          </a:xfrm>
          <a:prstGeom prst="rect">
            <a:avLst/>
          </a:prstGeom>
        </p:spPr>
      </p:pic>
      <p:pic>
        <p:nvPicPr>
          <p:cNvPr id="144" name="Picture 1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29933" y="11563028"/>
            <a:ext cx="755790" cy="532153"/>
          </a:xfrm>
          <a:prstGeom prst="rect">
            <a:avLst/>
          </a:prstGeom>
        </p:spPr>
      </p:pic>
      <p:sp>
        <p:nvSpPr>
          <p:cNvPr id="145" name="TextBox 144"/>
          <p:cNvSpPr txBox="1"/>
          <p:nvPr/>
        </p:nvSpPr>
        <p:spPr>
          <a:xfrm>
            <a:off x="16434134" y="35448252"/>
            <a:ext cx="18986166" cy="1015663"/>
          </a:xfrm>
          <a:prstGeom prst="rect">
            <a:avLst/>
          </a:prstGeom>
          <a:noFill/>
        </p:spPr>
        <p:txBody>
          <a:bodyPr wrap="square" rtlCol="0">
            <a:spAutoFit/>
          </a:bodyPr>
          <a:lstStyle/>
          <a:p>
            <a:pPr marL="457200" indent="-457200">
              <a:buFont typeface="Arial"/>
              <a:buChar char="•"/>
            </a:pPr>
            <a:r>
              <a:rPr lang="en-US" sz="3000" dirty="0" smtClean="0">
                <a:latin typeface="Trebuchet MS"/>
                <a:cs typeface="Trebuchet MS"/>
              </a:rPr>
              <a:t>The </a:t>
            </a:r>
            <a:r>
              <a:rPr lang="en-US" sz="3000" dirty="0">
                <a:latin typeface="Trebuchet MS"/>
                <a:cs typeface="Trebuchet MS"/>
              </a:rPr>
              <a:t>frequency of the word </a:t>
            </a:r>
            <a:r>
              <a:rPr lang="en-US" sz="3000" b="1" dirty="0">
                <a:latin typeface="Trebuchet MS"/>
                <a:cs typeface="Trebuchet MS"/>
              </a:rPr>
              <a:t>“WEAR” </a:t>
            </a:r>
            <a:r>
              <a:rPr lang="en-US" sz="3000" dirty="0">
                <a:latin typeface="Trebuchet MS"/>
                <a:cs typeface="Trebuchet MS"/>
              </a:rPr>
              <a:t>on Facebook and </a:t>
            </a:r>
            <a:r>
              <a:rPr lang="en-US" sz="3000" dirty="0" smtClean="0">
                <a:latin typeface="Trebuchet MS"/>
                <a:cs typeface="Trebuchet MS"/>
              </a:rPr>
              <a:t>Twitter; the peaks </a:t>
            </a:r>
            <a:r>
              <a:rPr lang="en-US" sz="3000" dirty="0">
                <a:latin typeface="Trebuchet MS"/>
                <a:cs typeface="Trebuchet MS"/>
              </a:rPr>
              <a:t>correspond to the dates of </a:t>
            </a:r>
            <a:r>
              <a:rPr lang="en-US" sz="3000" dirty="0" smtClean="0">
                <a:latin typeface="Trebuchet MS"/>
                <a:cs typeface="Trebuchet MS"/>
              </a:rPr>
              <a:t>uniform policies. </a:t>
            </a:r>
            <a:endParaRPr lang="en-US" sz="3000" dirty="0">
              <a:latin typeface="Trebuchet MS"/>
              <a:cs typeface="Trebuchet MS"/>
            </a:endParaRPr>
          </a:p>
        </p:txBody>
      </p:sp>
      <p:sp>
        <p:nvSpPr>
          <p:cNvPr id="126" name="TextBox 125"/>
          <p:cNvSpPr txBox="1"/>
          <p:nvPr/>
        </p:nvSpPr>
        <p:spPr>
          <a:xfrm>
            <a:off x="11128175" y="2033686"/>
            <a:ext cx="20291512" cy="3170099"/>
          </a:xfrm>
          <a:prstGeom prst="rect">
            <a:avLst/>
          </a:prstGeom>
          <a:noFill/>
        </p:spPr>
        <p:txBody>
          <a:bodyPr wrap="square" rtlCol="0">
            <a:spAutoFit/>
          </a:bodyPr>
          <a:lstStyle/>
          <a:p>
            <a:r>
              <a:rPr lang="en-US" sz="20000" dirty="0" smtClean="0">
                <a:latin typeface="Blanch Caps" charset="0"/>
                <a:ea typeface="Blanch Caps" charset="0"/>
                <a:cs typeface="Blanch Caps" charset="0"/>
              </a:rPr>
              <a:t>by </a:t>
            </a:r>
            <a:r>
              <a:rPr lang="en-US" sz="20000" dirty="0">
                <a:latin typeface="Blanch Caps" charset="0"/>
                <a:ea typeface="Blanch Caps" charset="0"/>
                <a:cs typeface="Blanch Caps" charset="0"/>
              </a:rPr>
              <a:t>the </a:t>
            </a:r>
            <a:r>
              <a:rPr lang="en-US" sz="20000">
                <a:latin typeface="Blanch Caps" charset="0"/>
                <a:ea typeface="Blanch Caps" charset="0"/>
                <a:cs typeface="Blanch Caps" charset="0"/>
              </a:rPr>
              <a:t>Army </a:t>
            </a:r>
            <a:r>
              <a:rPr lang="en-US" sz="20000" smtClean="0">
                <a:latin typeface="Blanch Caps" charset="0"/>
                <a:ea typeface="Blanch Caps" charset="0"/>
                <a:cs typeface="Blanch Caps" charset="0"/>
              </a:rPr>
              <a:t>population</a:t>
            </a:r>
            <a:endParaRPr lang="en-US" sz="20000" dirty="0">
              <a:latin typeface="Blanch Caps" charset="0"/>
              <a:ea typeface="Blanch Caps" charset="0"/>
              <a:cs typeface="Blanch Caps" charset="0"/>
            </a:endParaRPr>
          </a:p>
        </p:txBody>
      </p:sp>
      <p:pic>
        <p:nvPicPr>
          <p:cNvPr id="127" name="Picture 126"/>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686830" y="38991532"/>
            <a:ext cx="5715000" cy="1854200"/>
          </a:xfrm>
          <a:prstGeom prst="rect">
            <a:avLst/>
          </a:prstGeom>
        </p:spPr>
      </p:pic>
      <p:sp>
        <p:nvSpPr>
          <p:cNvPr id="129" name="TextBox 128"/>
          <p:cNvSpPr txBox="1"/>
          <p:nvPr/>
        </p:nvSpPr>
        <p:spPr>
          <a:xfrm>
            <a:off x="27749101" y="39409416"/>
            <a:ext cx="7455299" cy="461665"/>
          </a:xfrm>
          <a:prstGeom prst="rect">
            <a:avLst/>
          </a:prstGeom>
          <a:noFill/>
        </p:spPr>
        <p:txBody>
          <a:bodyPr wrap="square" rtlCol="0">
            <a:spAutoFit/>
          </a:bodyPr>
          <a:lstStyle/>
          <a:p>
            <a:pPr algn="r"/>
            <a:r>
              <a:rPr lang="en-US" sz="2400" b="1" dirty="0" err="1" smtClean="0">
                <a:solidFill>
                  <a:schemeClr val="bg2">
                    <a:lumMod val="50000"/>
                  </a:schemeClr>
                </a:solidFill>
                <a:latin typeface="Raleway Medium" charset="0"/>
                <a:ea typeface="Raleway Medium" charset="0"/>
                <a:cs typeface="Raleway Medium" charset="0"/>
              </a:rPr>
              <a:t>bi.vt.edu</a:t>
            </a:r>
            <a:r>
              <a:rPr lang="en-US" sz="2400" b="1" dirty="0" smtClean="0">
                <a:solidFill>
                  <a:schemeClr val="bg2">
                    <a:lumMod val="50000"/>
                  </a:schemeClr>
                </a:solidFill>
                <a:latin typeface="Raleway Medium" charset="0"/>
                <a:ea typeface="Raleway Medium" charset="0"/>
                <a:cs typeface="Raleway Medium" charset="0"/>
              </a:rPr>
              <a:t>/</a:t>
            </a:r>
            <a:r>
              <a:rPr lang="en-US" sz="2400" b="1" dirty="0" err="1" smtClean="0">
                <a:solidFill>
                  <a:schemeClr val="bg2">
                    <a:lumMod val="50000"/>
                  </a:schemeClr>
                </a:solidFill>
                <a:latin typeface="Raleway Medium" charset="0"/>
                <a:ea typeface="Raleway Medium" charset="0"/>
                <a:cs typeface="Raleway Medium" charset="0"/>
              </a:rPr>
              <a:t>sdal</a:t>
            </a:r>
            <a:endParaRPr lang="en-US" sz="2400" b="1" dirty="0">
              <a:solidFill>
                <a:schemeClr val="bg2">
                  <a:lumMod val="50000"/>
                </a:schemeClr>
              </a:solidFill>
              <a:latin typeface="Raleway Medium" charset="0"/>
              <a:ea typeface="Raleway Medium" charset="0"/>
              <a:cs typeface="Raleway Medium" charset="0"/>
            </a:endParaRPr>
          </a:p>
        </p:txBody>
      </p:sp>
      <p:sp>
        <p:nvSpPr>
          <p:cNvPr id="46" name="TextBox 45"/>
          <p:cNvSpPr txBox="1"/>
          <p:nvPr/>
        </p:nvSpPr>
        <p:spPr>
          <a:xfrm>
            <a:off x="17235236" y="36615247"/>
            <a:ext cx="16955945" cy="707886"/>
          </a:xfrm>
          <a:prstGeom prst="rect">
            <a:avLst/>
          </a:prstGeom>
          <a:noFill/>
        </p:spPr>
        <p:txBody>
          <a:bodyPr wrap="square" rtlCol="0">
            <a:spAutoFit/>
          </a:bodyPr>
          <a:lstStyle/>
          <a:p>
            <a:r>
              <a:rPr lang="en-US" sz="4000" dirty="0" smtClean="0">
                <a:latin typeface="Raleway Medium" charset="0"/>
                <a:ea typeface="Raleway Medium" charset="0"/>
                <a:cs typeface="Raleway Medium" charset="0"/>
              </a:rPr>
              <a:t>Acknowledgments</a:t>
            </a:r>
            <a:endParaRPr lang="en-US" sz="4000" dirty="0">
              <a:latin typeface="Raleway Medium" charset="0"/>
              <a:ea typeface="Raleway Medium" charset="0"/>
              <a:cs typeface="Raleway Medium" charset="0"/>
            </a:endParaRPr>
          </a:p>
        </p:txBody>
      </p:sp>
      <p:sp>
        <p:nvSpPr>
          <p:cNvPr id="114" name="TextBox 113"/>
          <p:cNvSpPr txBox="1"/>
          <p:nvPr/>
        </p:nvSpPr>
        <p:spPr>
          <a:xfrm>
            <a:off x="1669773" y="4449557"/>
            <a:ext cx="7191511" cy="630942"/>
          </a:xfrm>
          <a:prstGeom prst="rect">
            <a:avLst/>
          </a:prstGeom>
          <a:noFill/>
        </p:spPr>
        <p:txBody>
          <a:bodyPr wrap="square" rtlCol="0">
            <a:spAutoFit/>
          </a:bodyPr>
          <a:lstStyle/>
          <a:p>
            <a:pPr algn="ctr"/>
            <a:r>
              <a:rPr lang="en-US" sz="3500" b="1" dirty="0" smtClean="0">
                <a:solidFill>
                  <a:srgbClr val="5D89B4"/>
                </a:solidFill>
                <a:latin typeface="Raleway" charset="0"/>
                <a:ea typeface="Raleway" charset="0"/>
                <a:cs typeface="Raleway" charset="0"/>
              </a:rPr>
              <a:t>Data Science for the Public Good</a:t>
            </a:r>
            <a:endParaRPr lang="en-US" sz="3500" b="1" dirty="0" smtClean="0">
              <a:solidFill>
                <a:srgbClr val="5D89B4"/>
              </a:solidFill>
              <a:latin typeface="Raleway" charset="0"/>
              <a:ea typeface="Raleway" charset="0"/>
              <a:cs typeface="Raleway" charset="0"/>
            </a:endParaRPr>
          </a:p>
        </p:txBody>
      </p:sp>
    </p:spTree>
    <p:extLst>
      <p:ext uri="{BB962C8B-B14F-4D97-AF65-F5344CB8AC3E}">
        <p14:creationId xmlns:p14="http://schemas.microsoft.com/office/powerpoint/2010/main" val="145200946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499</TotalTime>
  <Words>862</Words>
  <Application>Microsoft Macintosh PowerPoint</Application>
  <PresentationFormat>Custom</PresentationFormat>
  <Paragraphs>67</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Blanch Caps</vt:lpstr>
      <vt:lpstr>Calibri</vt:lpstr>
      <vt:lpstr>Calibri Light</vt:lpstr>
      <vt:lpstr>Raleway</vt:lpstr>
      <vt:lpstr>Raleway Medium</vt:lpstr>
      <vt:lpstr>Trebuchet MS</vt:lpstr>
      <vt:lpstr>Arial</vt:lpstr>
      <vt:lpstr>Office Theme</vt:lpstr>
      <vt:lpstr>PowerPoint Presentation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Alex Crookshanks</cp:lastModifiedBy>
  <cp:revision>79</cp:revision>
  <cp:lastPrinted>2016-07-25T15:26:06Z</cp:lastPrinted>
  <dcterms:created xsi:type="dcterms:W3CDTF">2016-07-05T19:56:53Z</dcterms:created>
  <dcterms:modified xsi:type="dcterms:W3CDTF">2016-08-23T15:16:51Z</dcterms:modified>
</cp:coreProperties>
</file>